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04" r:id="rId1"/>
  </p:sldMasterIdLst>
  <p:notesMasterIdLst>
    <p:notesMasterId r:id="rId27"/>
  </p:notesMasterIdLst>
  <p:handoutMasterIdLst>
    <p:handoutMasterId r:id="rId28"/>
  </p:handoutMasterIdLst>
  <p:sldIdLst>
    <p:sldId id="401" r:id="rId2"/>
    <p:sldId id="402" r:id="rId3"/>
    <p:sldId id="403" r:id="rId4"/>
    <p:sldId id="404" r:id="rId5"/>
    <p:sldId id="410" r:id="rId6"/>
    <p:sldId id="449" r:id="rId7"/>
    <p:sldId id="464" r:id="rId8"/>
    <p:sldId id="450" r:id="rId9"/>
    <p:sldId id="451" r:id="rId10"/>
    <p:sldId id="452" r:id="rId11"/>
    <p:sldId id="415" r:id="rId12"/>
    <p:sldId id="453" r:id="rId13"/>
    <p:sldId id="416" r:id="rId14"/>
    <p:sldId id="455" r:id="rId15"/>
    <p:sldId id="458" r:id="rId16"/>
    <p:sldId id="460" r:id="rId17"/>
    <p:sldId id="461" r:id="rId18"/>
    <p:sldId id="462" r:id="rId19"/>
    <p:sldId id="465" r:id="rId20"/>
    <p:sldId id="459" r:id="rId21"/>
    <p:sldId id="417" r:id="rId22"/>
    <p:sldId id="418" r:id="rId23"/>
    <p:sldId id="419" r:id="rId24"/>
    <p:sldId id="446" r:id="rId25"/>
    <p:sldId id="448" r:id="rId2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53" d="100"/>
          <a:sy n="53" d="100"/>
        </p:scale>
        <p:origin x="1588" y="40"/>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a:t>CHANDIGARH UNIVERSITY</a:t>
            </a: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CB32419-084D-4E0D-9A81-F06A46FA8ADD}" type="datetimeFigureOut">
              <a:rPr lang="en-US" smtClean="0"/>
              <a:pPr/>
              <a:t>7/2/2022</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r>
              <a:rPr lang="en-US"/>
              <a:t>UIE, ECE Deptt.</a:t>
            </a: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94A465A-3FFF-4902-8C3C-02F7D1C232A3}" type="slidenum">
              <a:rPr lang="en-US" smtClean="0"/>
              <a:pPr/>
              <a:t>‹#›</a:t>
            </a:fld>
            <a:endParaRPr lang="en-US"/>
          </a:p>
        </p:txBody>
      </p:sp>
    </p:spTree>
    <p:extLst>
      <p:ext uri="{BB962C8B-B14F-4D97-AF65-F5344CB8AC3E}">
        <p14:creationId xmlns:p14="http://schemas.microsoft.com/office/powerpoint/2010/main" val="822884233"/>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a:t>CHANDIGARH UNIVERSITY</a:t>
            </a: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34AF571-42FD-4B81-A251-32B58F7D77BB}" type="datetimeFigureOut">
              <a:rPr lang="en-US" smtClean="0"/>
              <a:pPr/>
              <a:t>7/2/2022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r>
              <a:rPr lang="en-US"/>
              <a:t>UIE, ECE Deptt.</a:t>
            </a: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54ABBD6-B49C-4877-AA8F-35FC9523985E}" type="slidenum">
              <a:rPr lang="en-US" smtClean="0"/>
              <a:pPr/>
              <a:t>‹#›</a:t>
            </a:fld>
            <a:endParaRPr lang="en-US"/>
          </a:p>
        </p:txBody>
      </p:sp>
    </p:spTree>
    <p:extLst>
      <p:ext uri="{BB962C8B-B14F-4D97-AF65-F5344CB8AC3E}">
        <p14:creationId xmlns:p14="http://schemas.microsoft.com/office/powerpoint/2010/main" val="1389404343"/>
      </p:ext>
    </p:extLst>
  </p:cSld>
  <p:clrMap bg1="lt1" tx1="dk1" bg2="lt2" tx2="dk2" accent1="accent1" accent2="accent2" accent3="accent3" accent4="accent4" accent5="accent5" accent6="accent6" hlink="hlink" folHlink="folHlink"/>
  <p:hf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3" name="Google Shape;193;p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0" name="Google Shape;200;p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Header Placeholder 3"/>
          <p:cNvSpPr>
            <a:spLocks noGrp="1"/>
          </p:cNvSpPr>
          <p:nvPr>
            <p:ph type="hdr" sz="quarter"/>
          </p:nvPr>
        </p:nvSpPr>
        <p:spPr/>
        <p:txBody>
          <a:bodyPr/>
          <a:lstStyle/>
          <a:p>
            <a:r>
              <a:rPr lang="en-US"/>
              <a:t>CHANDIGARH UNIVERSITY</a:t>
            </a:r>
          </a:p>
        </p:txBody>
      </p:sp>
      <p:sp>
        <p:nvSpPr>
          <p:cNvPr id="5" name="Footer Placeholder 4"/>
          <p:cNvSpPr>
            <a:spLocks noGrp="1"/>
          </p:cNvSpPr>
          <p:nvPr>
            <p:ph type="ftr" sz="quarter" idx="4"/>
          </p:nvPr>
        </p:nvSpPr>
        <p:spPr/>
        <p:txBody>
          <a:bodyPr/>
          <a:lstStyle/>
          <a:p>
            <a:r>
              <a:rPr lang="en-US"/>
              <a:t>UIE, ECE Deptt.</a:t>
            </a:r>
          </a:p>
        </p:txBody>
      </p:sp>
      <p:sp>
        <p:nvSpPr>
          <p:cNvPr id="6" name="Slide Number Placeholder 5"/>
          <p:cNvSpPr>
            <a:spLocks noGrp="1"/>
          </p:cNvSpPr>
          <p:nvPr>
            <p:ph type="sldNum" sz="quarter" idx="5"/>
          </p:nvPr>
        </p:nvSpPr>
        <p:spPr/>
        <p:txBody>
          <a:bodyPr/>
          <a:lstStyle/>
          <a:p>
            <a:fld id="{B54ABBD6-B49C-4877-AA8F-35FC9523985E}" type="slidenum">
              <a:rPr lang="en-US" smtClean="0"/>
              <a:pPr/>
              <a:t>6</a:t>
            </a:fld>
            <a:endParaRPr lang="en-US"/>
          </a:p>
        </p:txBody>
      </p:sp>
    </p:spTree>
    <p:extLst>
      <p:ext uri="{BB962C8B-B14F-4D97-AF65-F5344CB8AC3E}">
        <p14:creationId xmlns:p14="http://schemas.microsoft.com/office/powerpoint/2010/main" val="1437192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3722197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40508157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21344941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Титульный слайд">
    <p:spTree>
      <p:nvGrpSpPr>
        <p:cNvPr id="1" name=""/>
        <p:cNvGrpSpPr/>
        <p:nvPr/>
      </p:nvGrpSpPr>
      <p:grpSpPr>
        <a:xfrm>
          <a:off x="0" y="0"/>
          <a:ext cx="0" cy="0"/>
          <a:chOff x="0" y="0"/>
          <a:chExt cx="0" cy="0"/>
        </a:xfrm>
      </p:grpSpPr>
      <p:sp>
        <p:nvSpPr>
          <p:cNvPr id="3" name="Прямоугольник 1"/>
          <p:cNvSpPr/>
          <p:nvPr userDrawn="1"/>
        </p:nvSpPr>
        <p:spPr>
          <a:xfrm>
            <a:off x="-14288" y="1905000"/>
            <a:ext cx="9158288" cy="4953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dirty="0"/>
          </a:p>
        </p:txBody>
      </p:sp>
      <p:sp>
        <p:nvSpPr>
          <p:cNvPr id="4" name="Прямоугольник 8"/>
          <p:cNvSpPr/>
          <p:nvPr userDrawn="1"/>
        </p:nvSpPr>
        <p:spPr>
          <a:xfrm>
            <a:off x="-14288" y="0"/>
            <a:ext cx="9158288" cy="4438650"/>
          </a:xfrm>
          <a:custGeom>
            <a:avLst/>
            <a:gdLst>
              <a:gd name="connsiteX0" fmla="*/ 0 w 12192000"/>
              <a:gd name="connsiteY0" fmla="*/ 0 h 4133850"/>
              <a:gd name="connsiteX1" fmla="*/ 12192000 w 12192000"/>
              <a:gd name="connsiteY1" fmla="*/ 0 h 4133850"/>
              <a:gd name="connsiteX2" fmla="*/ 12192000 w 12192000"/>
              <a:gd name="connsiteY2" fmla="*/ 4133850 h 4133850"/>
              <a:gd name="connsiteX3" fmla="*/ 0 w 12192000"/>
              <a:gd name="connsiteY3" fmla="*/ 4133850 h 4133850"/>
              <a:gd name="connsiteX4" fmla="*/ 0 w 12192000"/>
              <a:gd name="connsiteY4" fmla="*/ 0 h 4133850"/>
              <a:gd name="connsiteX0" fmla="*/ 19050 w 12211050"/>
              <a:gd name="connsiteY0" fmla="*/ 0 h 4133850"/>
              <a:gd name="connsiteX1" fmla="*/ 12211050 w 12211050"/>
              <a:gd name="connsiteY1" fmla="*/ 0 h 4133850"/>
              <a:gd name="connsiteX2" fmla="*/ 12211050 w 12211050"/>
              <a:gd name="connsiteY2" fmla="*/ 4133850 h 4133850"/>
              <a:gd name="connsiteX3" fmla="*/ 0 w 12211050"/>
              <a:gd name="connsiteY3" fmla="*/ 3219450 h 4133850"/>
              <a:gd name="connsiteX4" fmla="*/ 19050 w 12211050"/>
              <a:gd name="connsiteY4" fmla="*/ 0 h 4133850"/>
              <a:gd name="connsiteX0" fmla="*/ 19050 w 12211050"/>
              <a:gd name="connsiteY0" fmla="*/ 0 h 4438650"/>
              <a:gd name="connsiteX1" fmla="*/ 12211050 w 12211050"/>
              <a:gd name="connsiteY1" fmla="*/ 0 h 4438650"/>
              <a:gd name="connsiteX2" fmla="*/ 12211050 w 12211050"/>
              <a:gd name="connsiteY2" fmla="*/ 4438650 h 4438650"/>
              <a:gd name="connsiteX3" fmla="*/ 0 w 12211050"/>
              <a:gd name="connsiteY3" fmla="*/ 3219450 h 4438650"/>
              <a:gd name="connsiteX4" fmla="*/ 19050 w 12211050"/>
              <a:gd name="connsiteY4" fmla="*/ 0 h 4438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1050" h="4438650">
                <a:moveTo>
                  <a:pt x="19050" y="0"/>
                </a:moveTo>
                <a:lnTo>
                  <a:pt x="12211050" y="0"/>
                </a:lnTo>
                <a:lnTo>
                  <a:pt x="12211050" y="4438650"/>
                </a:lnTo>
                <a:lnTo>
                  <a:pt x="0" y="3219450"/>
                </a:lnTo>
                <a:lnTo>
                  <a:pt x="19050" y="0"/>
                </a:lnTo>
                <a:close/>
              </a:path>
            </a:pathLst>
          </a:cu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dirty="0"/>
          </a:p>
        </p:txBody>
      </p:sp>
      <p:sp>
        <p:nvSpPr>
          <p:cNvPr id="5" name="Прямоугольник 3"/>
          <p:cNvSpPr/>
          <p:nvPr userDrawn="1"/>
        </p:nvSpPr>
        <p:spPr>
          <a:xfrm>
            <a:off x="814388" y="1009650"/>
            <a:ext cx="7515225" cy="5238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dirty="0"/>
          </a:p>
        </p:txBody>
      </p:sp>
      <p:sp>
        <p:nvSpPr>
          <p:cNvPr id="8" name="Рисунок 7"/>
          <p:cNvSpPr>
            <a:spLocks noGrp="1"/>
          </p:cNvSpPr>
          <p:nvPr>
            <p:ph type="pic" sz="quarter" idx="10"/>
          </p:nvPr>
        </p:nvSpPr>
        <p:spPr>
          <a:xfrm>
            <a:off x="1385888" y="2819400"/>
            <a:ext cx="6372225" cy="2800350"/>
          </a:xfrm>
          <a:prstGeom prst="rect">
            <a:avLst/>
          </a:prstGeom>
        </p:spPr>
        <p:txBody>
          <a:bodyPr/>
          <a:lstStyle/>
          <a:p>
            <a:pPr lvl="0"/>
            <a:r>
              <a:rPr lang="en-US" noProof="0"/>
              <a:t>Click icon to add picture</a:t>
            </a:r>
            <a:endParaRPr lang="ru-RU" noProof="0" dirty="0"/>
          </a:p>
        </p:txBody>
      </p:sp>
    </p:spTree>
    <p:extLst>
      <p:ext uri="{BB962C8B-B14F-4D97-AF65-F5344CB8AC3E}">
        <p14:creationId xmlns:p14="http://schemas.microsoft.com/office/powerpoint/2010/main" val="39740816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FB3ACE-D620-4EC3-88A7-3E317E64F19F}" type="datetimeFigureOut">
              <a:rPr lang="en-US" smtClean="0">
                <a:solidFill>
                  <a:prstClr val="black">
                    <a:tint val="75000"/>
                  </a:prstClr>
                </a:solidFill>
              </a:rPr>
              <a:pPr/>
              <a:t>7/2/2022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C9A48AB-23F1-45F1-98E5-D2CDC7A5261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10683537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42913" y="103188"/>
            <a:ext cx="8243887" cy="1314450"/>
          </a:xfrm>
        </p:spPr>
        <p:txBody>
          <a:bodyPr/>
          <a:lstStyle/>
          <a:p>
            <a:r>
              <a:rPr lang="en-US"/>
              <a:t>Click to edit Master title style</a:t>
            </a:r>
            <a:endParaRPr lang="en-IN"/>
          </a:p>
        </p:txBody>
      </p:sp>
      <p:sp>
        <p:nvSpPr>
          <p:cNvPr id="3" name="Text Placeholder 2"/>
          <p:cNvSpPr>
            <a:spLocks noGrp="1"/>
          </p:cNvSpPr>
          <p:nvPr>
            <p:ph type="body" sz="half" idx="1"/>
          </p:nvPr>
        </p:nvSpPr>
        <p:spPr>
          <a:xfrm>
            <a:off x="457200" y="1600200"/>
            <a:ext cx="4038600" cy="44561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quarter" idx="2"/>
          </p:nvPr>
        </p:nvSpPr>
        <p:spPr>
          <a:xfrm>
            <a:off x="4648200" y="1600200"/>
            <a:ext cx="4038600" cy="21510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Content Placeholder 4"/>
          <p:cNvSpPr>
            <a:spLocks noGrp="1"/>
          </p:cNvSpPr>
          <p:nvPr>
            <p:ph sz="quarter" idx="3"/>
          </p:nvPr>
        </p:nvSpPr>
        <p:spPr>
          <a:xfrm>
            <a:off x="4648200" y="3903663"/>
            <a:ext cx="4038600" cy="2152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Rectangle 47"/>
          <p:cNvSpPr>
            <a:spLocks noGrp="1" noChangeArrowheads="1"/>
          </p:cNvSpPr>
          <p:nvPr>
            <p:ph type="dt" sz="half" idx="10"/>
          </p:nvPr>
        </p:nvSpPr>
        <p:spPr/>
        <p:txBody>
          <a:bodyPr/>
          <a:lstStyle>
            <a:lvl1pPr>
              <a:defRPr/>
            </a:lvl1pPr>
          </a:lstStyle>
          <a:p>
            <a:pPr>
              <a:defRPr/>
            </a:pPr>
            <a:r>
              <a:rPr lang="en-US"/>
              <a:t>April 2007</a:t>
            </a:r>
          </a:p>
        </p:txBody>
      </p:sp>
      <p:sp>
        <p:nvSpPr>
          <p:cNvPr id="7" name="Rectangle 48"/>
          <p:cNvSpPr>
            <a:spLocks noGrp="1" noChangeArrowheads="1"/>
          </p:cNvSpPr>
          <p:nvPr>
            <p:ph type="ftr" sz="quarter" idx="11"/>
          </p:nvPr>
        </p:nvSpPr>
        <p:spPr/>
        <p:txBody>
          <a:bodyPr/>
          <a:lstStyle>
            <a:lvl1pPr>
              <a:defRPr/>
            </a:lvl1pPr>
          </a:lstStyle>
          <a:p>
            <a:pPr>
              <a:defRPr/>
            </a:pPr>
            <a:endParaRPr lang="en-US"/>
          </a:p>
        </p:txBody>
      </p:sp>
      <p:sp>
        <p:nvSpPr>
          <p:cNvPr id="8" name="Rectangle 49"/>
          <p:cNvSpPr>
            <a:spLocks noGrp="1" noChangeArrowheads="1"/>
          </p:cNvSpPr>
          <p:nvPr>
            <p:ph type="sldNum" sz="quarter" idx="12"/>
          </p:nvPr>
        </p:nvSpPr>
        <p:spPr/>
        <p:txBody>
          <a:bodyPr/>
          <a:lstStyle>
            <a:lvl1pPr>
              <a:defRPr/>
            </a:lvl1pPr>
          </a:lstStyle>
          <a:p>
            <a:pPr>
              <a:defRPr/>
            </a:pPr>
            <a:fld id="{E6D1CC39-1C89-462D-B938-2A2193362301}" type="slidenum">
              <a:rPr lang="en-US"/>
              <a:pPr>
                <a:defRPr/>
              </a:pPr>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fourObj">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442913" y="103188"/>
            <a:ext cx="8243887" cy="1314450"/>
          </a:xfrm>
        </p:spPr>
        <p:txBody>
          <a:bodyPr/>
          <a:lstStyle/>
          <a:p>
            <a:r>
              <a:rPr lang="en-US"/>
              <a:t>Click to edit Master title style</a:t>
            </a:r>
            <a:endParaRPr lang="en-IN"/>
          </a:p>
        </p:txBody>
      </p:sp>
      <p:sp>
        <p:nvSpPr>
          <p:cNvPr id="3" name="Content Placeholder 2"/>
          <p:cNvSpPr>
            <a:spLocks noGrp="1"/>
          </p:cNvSpPr>
          <p:nvPr>
            <p:ph sz="quarter" idx="1"/>
          </p:nvPr>
        </p:nvSpPr>
        <p:spPr>
          <a:xfrm>
            <a:off x="457200" y="1600200"/>
            <a:ext cx="4038600" cy="21510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quarter" idx="2"/>
          </p:nvPr>
        </p:nvSpPr>
        <p:spPr>
          <a:xfrm>
            <a:off x="4648200" y="1600200"/>
            <a:ext cx="4038600" cy="21510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Content Placeholder 4"/>
          <p:cNvSpPr>
            <a:spLocks noGrp="1"/>
          </p:cNvSpPr>
          <p:nvPr>
            <p:ph sz="quarter" idx="3"/>
          </p:nvPr>
        </p:nvSpPr>
        <p:spPr>
          <a:xfrm>
            <a:off x="457200" y="3903663"/>
            <a:ext cx="4038600" cy="2152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Content Placeholder 5"/>
          <p:cNvSpPr>
            <a:spLocks noGrp="1"/>
          </p:cNvSpPr>
          <p:nvPr>
            <p:ph sz="quarter" idx="4"/>
          </p:nvPr>
        </p:nvSpPr>
        <p:spPr>
          <a:xfrm>
            <a:off x="4648200" y="3903663"/>
            <a:ext cx="4038600" cy="2152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Rectangle 47"/>
          <p:cNvSpPr>
            <a:spLocks noGrp="1" noChangeArrowheads="1"/>
          </p:cNvSpPr>
          <p:nvPr>
            <p:ph type="dt" sz="half" idx="10"/>
          </p:nvPr>
        </p:nvSpPr>
        <p:spPr/>
        <p:txBody>
          <a:bodyPr/>
          <a:lstStyle>
            <a:lvl1pPr>
              <a:defRPr/>
            </a:lvl1pPr>
          </a:lstStyle>
          <a:p>
            <a:pPr>
              <a:defRPr/>
            </a:pPr>
            <a:r>
              <a:rPr lang="en-US"/>
              <a:t>April 2007</a:t>
            </a:r>
          </a:p>
        </p:txBody>
      </p:sp>
      <p:sp>
        <p:nvSpPr>
          <p:cNvPr id="8" name="Rectangle 48"/>
          <p:cNvSpPr>
            <a:spLocks noGrp="1" noChangeArrowheads="1"/>
          </p:cNvSpPr>
          <p:nvPr>
            <p:ph type="ftr" sz="quarter" idx="11"/>
          </p:nvPr>
        </p:nvSpPr>
        <p:spPr/>
        <p:txBody>
          <a:bodyPr/>
          <a:lstStyle>
            <a:lvl1pPr>
              <a:defRPr/>
            </a:lvl1pPr>
          </a:lstStyle>
          <a:p>
            <a:pPr>
              <a:defRPr/>
            </a:pPr>
            <a:endParaRPr lang="en-US"/>
          </a:p>
        </p:txBody>
      </p:sp>
      <p:sp>
        <p:nvSpPr>
          <p:cNvPr id="9" name="Rectangle 49"/>
          <p:cNvSpPr>
            <a:spLocks noGrp="1" noChangeArrowheads="1"/>
          </p:cNvSpPr>
          <p:nvPr>
            <p:ph type="sldNum" sz="quarter" idx="12"/>
          </p:nvPr>
        </p:nvSpPr>
        <p:spPr/>
        <p:txBody>
          <a:bodyPr/>
          <a:lstStyle>
            <a:lvl1pPr>
              <a:defRPr/>
            </a:lvl1pPr>
          </a:lstStyle>
          <a:p>
            <a:pPr>
              <a:defRPr/>
            </a:pPr>
            <a:fld id="{AD7318A0-555D-4464-97C4-4A37BF6A4B43}" type="slidenum">
              <a:rPr lang="en-US"/>
              <a:pPr>
                <a:defRPr/>
              </a:pPr>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AndTwoObj">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42913" y="103188"/>
            <a:ext cx="8243887" cy="1314450"/>
          </a:xfrm>
        </p:spPr>
        <p:txBody>
          <a:bodyPr/>
          <a:lstStyle/>
          <a:p>
            <a:r>
              <a:rPr lang="en-US"/>
              <a:t>Click to edit Master title style</a:t>
            </a:r>
            <a:endParaRPr lang="en-IN"/>
          </a:p>
        </p:txBody>
      </p:sp>
      <p:sp>
        <p:nvSpPr>
          <p:cNvPr id="3" name="Content Placeholder 2"/>
          <p:cNvSpPr>
            <a:spLocks noGrp="1"/>
          </p:cNvSpPr>
          <p:nvPr>
            <p:ph sz="half" idx="1"/>
          </p:nvPr>
        </p:nvSpPr>
        <p:spPr>
          <a:xfrm>
            <a:off x="457200" y="1600200"/>
            <a:ext cx="4038600" cy="44561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quarter" idx="2"/>
          </p:nvPr>
        </p:nvSpPr>
        <p:spPr>
          <a:xfrm>
            <a:off x="4648200" y="1600200"/>
            <a:ext cx="4038600" cy="21510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Content Placeholder 4"/>
          <p:cNvSpPr>
            <a:spLocks noGrp="1"/>
          </p:cNvSpPr>
          <p:nvPr>
            <p:ph sz="quarter" idx="3"/>
          </p:nvPr>
        </p:nvSpPr>
        <p:spPr>
          <a:xfrm>
            <a:off x="4648200" y="3903663"/>
            <a:ext cx="4038600" cy="2152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Rectangle 47"/>
          <p:cNvSpPr>
            <a:spLocks noGrp="1" noChangeArrowheads="1"/>
          </p:cNvSpPr>
          <p:nvPr>
            <p:ph type="dt" sz="half" idx="10"/>
          </p:nvPr>
        </p:nvSpPr>
        <p:spPr/>
        <p:txBody>
          <a:bodyPr/>
          <a:lstStyle>
            <a:lvl1pPr>
              <a:defRPr/>
            </a:lvl1pPr>
          </a:lstStyle>
          <a:p>
            <a:pPr>
              <a:defRPr/>
            </a:pPr>
            <a:r>
              <a:rPr lang="en-US"/>
              <a:t>April 2007</a:t>
            </a:r>
          </a:p>
        </p:txBody>
      </p:sp>
      <p:sp>
        <p:nvSpPr>
          <p:cNvPr id="7" name="Rectangle 48"/>
          <p:cNvSpPr>
            <a:spLocks noGrp="1" noChangeArrowheads="1"/>
          </p:cNvSpPr>
          <p:nvPr>
            <p:ph type="ftr" sz="quarter" idx="11"/>
          </p:nvPr>
        </p:nvSpPr>
        <p:spPr/>
        <p:txBody>
          <a:bodyPr/>
          <a:lstStyle>
            <a:lvl1pPr>
              <a:defRPr/>
            </a:lvl1pPr>
          </a:lstStyle>
          <a:p>
            <a:pPr>
              <a:defRPr/>
            </a:pPr>
            <a:endParaRPr lang="en-US"/>
          </a:p>
        </p:txBody>
      </p:sp>
      <p:sp>
        <p:nvSpPr>
          <p:cNvPr id="8" name="Rectangle 49"/>
          <p:cNvSpPr>
            <a:spLocks noGrp="1" noChangeArrowheads="1"/>
          </p:cNvSpPr>
          <p:nvPr>
            <p:ph type="sldNum" sz="quarter" idx="12"/>
          </p:nvPr>
        </p:nvSpPr>
        <p:spPr/>
        <p:txBody>
          <a:bodyPr/>
          <a:lstStyle>
            <a:lvl1pPr>
              <a:defRPr/>
            </a:lvl1pPr>
          </a:lstStyle>
          <a:p>
            <a:pPr>
              <a:defRPr/>
            </a:pPr>
            <a:fld id="{663BB5D0-E172-428A-8063-4DD10A9DB7EB}" type="slidenum">
              <a:rPr lang="en-US"/>
              <a:pPr>
                <a:defRPr/>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14513695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4117143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17122016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18012169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8812041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2783193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26918609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3887391" y="987426"/>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5247627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8">
            <a:lum/>
          </a:blip>
          <a:srcRect/>
          <a:stretch>
            <a:fillRect l="1000" t="-1000" r="1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DCDBBEF-AA6C-4BA6-85B2-A17D7F280E38}" type="slidenum">
              <a:rPr lang="en-US" smtClean="0"/>
              <a:pPr/>
              <a:t>‹#›</a:t>
            </a:fld>
            <a:endParaRPr lang="en-US"/>
          </a:p>
        </p:txBody>
      </p:sp>
    </p:spTree>
    <p:extLst>
      <p:ext uri="{BB962C8B-B14F-4D97-AF65-F5344CB8AC3E}">
        <p14:creationId xmlns:p14="http://schemas.microsoft.com/office/powerpoint/2010/main" val="3333391393"/>
      </p:ext>
    </p:extLst>
  </p:cSld>
  <p:clrMap bg1="lt1" tx1="dk1" bg2="lt2" tx2="dk2" accent1="accent1" accent2="accent2" accent3="accent3" accent4="accent4" accent5="accent5" accent6="accent6" hlink="hlink" folHlink="folHlink"/>
  <p:sldLayoutIdLst>
    <p:sldLayoutId id="2147483705" r:id="rId1"/>
    <p:sldLayoutId id="2147483706" r:id="rId2"/>
    <p:sldLayoutId id="2147483707" r:id="rId3"/>
    <p:sldLayoutId id="2147483708" r:id="rId4"/>
    <p:sldLayoutId id="2147483709" r:id="rId5"/>
    <p:sldLayoutId id="2147483710" r:id="rId6"/>
    <p:sldLayoutId id="2147483711" r:id="rId7"/>
    <p:sldLayoutId id="2147483712" r:id="rId8"/>
    <p:sldLayoutId id="2147483713" r:id="rId9"/>
    <p:sldLayoutId id="2147483714" r:id="rId10"/>
    <p:sldLayoutId id="2147483715" r:id="rId11"/>
    <p:sldLayoutId id="2147483716" r:id="rId12"/>
    <p:sldLayoutId id="2147483717" r:id="rId13"/>
    <p:sldLayoutId id="2147483718" r:id="rId14"/>
    <p:sldLayoutId id="2147483719" r:id="rId15"/>
    <p:sldLayoutId id="2147483720" r:id="rId16"/>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oleObject" Target="../embeddings/oleObject1.bin"/><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8" Type="http://schemas.openxmlformats.org/officeDocument/2006/relationships/oleObject" Target="../embeddings/oleObject5.bin"/><Relationship Id="rId3" Type="http://schemas.openxmlformats.org/officeDocument/2006/relationships/image" Target="../media/image8.wmf"/><Relationship Id="rId7" Type="http://schemas.openxmlformats.org/officeDocument/2006/relationships/image" Target="../media/image10.wmf"/><Relationship Id="rId2" Type="http://schemas.openxmlformats.org/officeDocument/2006/relationships/oleObject" Target="../embeddings/oleObject2.bin"/><Relationship Id="rId1" Type="http://schemas.openxmlformats.org/officeDocument/2006/relationships/slideLayout" Target="../slideLayouts/slideLayout14.xml"/><Relationship Id="rId6" Type="http://schemas.openxmlformats.org/officeDocument/2006/relationships/oleObject" Target="../embeddings/oleObject4.bin"/><Relationship Id="rId5" Type="http://schemas.openxmlformats.org/officeDocument/2006/relationships/image" Target="../media/image9.wmf"/><Relationship Id="rId4" Type="http://schemas.openxmlformats.org/officeDocument/2006/relationships/oleObject" Target="../embeddings/oleObject3.bin"/><Relationship Id="rId9" Type="http://schemas.openxmlformats.org/officeDocument/2006/relationships/image" Target="../media/image11.wmf"/></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3.wmf"/><Relationship Id="rId2" Type="http://schemas.openxmlformats.org/officeDocument/2006/relationships/oleObject" Target="../embeddings/oleObject6.bin"/><Relationship Id="rId1" Type="http://schemas.openxmlformats.org/officeDocument/2006/relationships/slideLayout" Target="../slideLayouts/slideLayout4.xml"/><Relationship Id="rId5" Type="http://schemas.openxmlformats.org/officeDocument/2006/relationships/image" Target="../media/image14.wmf"/><Relationship Id="rId4" Type="http://schemas.openxmlformats.org/officeDocument/2006/relationships/oleObject" Target="../embeddings/oleObject7.bin"/></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8.wmf"/><Relationship Id="rId7" Type="http://schemas.openxmlformats.org/officeDocument/2006/relationships/image" Target="../media/image20.wmf"/><Relationship Id="rId2" Type="http://schemas.openxmlformats.org/officeDocument/2006/relationships/oleObject" Target="../embeddings/oleObject8.bin"/><Relationship Id="rId1" Type="http://schemas.openxmlformats.org/officeDocument/2006/relationships/slideLayout" Target="../slideLayouts/slideLayout14.xml"/><Relationship Id="rId6" Type="http://schemas.openxmlformats.org/officeDocument/2006/relationships/oleObject" Target="../embeddings/oleObject10.bin"/><Relationship Id="rId5" Type="http://schemas.openxmlformats.org/officeDocument/2006/relationships/image" Target="../media/image19.wmf"/><Relationship Id="rId4" Type="http://schemas.openxmlformats.org/officeDocument/2006/relationships/oleObject" Target="../embeddings/oleObject9.bin"/></Relationships>
</file>

<file path=ppt/slides/_rels/slide22.xml.rels><?xml version="1.0" encoding="UTF-8" standalone="yes"?>
<Relationships xmlns="http://schemas.openxmlformats.org/package/2006/relationships"><Relationship Id="rId8" Type="http://schemas.openxmlformats.org/officeDocument/2006/relationships/oleObject" Target="../embeddings/oleObject14.bin"/><Relationship Id="rId3" Type="http://schemas.openxmlformats.org/officeDocument/2006/relationships/image" Target="../media/image21.wmf"/><Relationship Id="rId7" Type="http://schemas.openxmlformats.org/officeDocument/2006/relationships/image" Target="../media/image23.wmf"/><Relationship Id="rId2" Type="http://schemas.openxmlformats.org/officeDocument/2006/relationships/oleObject" Target="../embeddings/oleObject11.bin"/><Relationship Id="rId1" Type="http://schemas.openxmlformats.org/officeDocument/2006/relationships/slideLayout" Target="../slideLayouts/slideLayout15.xml"/><Relationship Id="rId6" Type="http://schemas.openxmlformats.org/officeDocument/2006/relationships/oleObject" Target="../embeddings/oleObject13.bin"/><Relationship Id="rId11" Type="http://schemas.openxmlformats.org/officeDocument/2006/relationships/image" Target="../media/image25.wmf"/><Relationship Id="rId5" Type="http://schemas.openxmlformats.org/officeDocument/2006/relationships/image" Target="../media/image22.wmf"/><Relationship Id="rId10" Type="http://schemas.openxmlformats.org/officeDocument/2006/relationships/oleObject" Target="../embeddings/oleObject15.bin"/><Relationship Id="rId4" Type="http://schemas.openxmlformats.org/officeDocument/2006/relationships/oleObject" Target="../embeddings/oleObject12.bin"/><Relationship Id="rId9" Type="http://schemas.openxmlformats.org/officeDocument/2006/relationships/image" Target="../media/image24.wmf"/></Relationships>
</file>

<file path=ppt/slides/_rels/slide23.xml.rels><?xml version="1.0" encoding="UTF-8" standalone="yes"?>
<Relationships xmlns="http://schemas.openxmlformats.org/package/2006/relationships"><Relationship Id="rId3" Type="http://schemas.openxmlformats.org/officeDocument/2006/relationships/image" Target="../media/image26.wmf"/><Relationship Id="rId7" Type="http://schemas.openxmlformats.org/officeDocument/2006/relationships/image" Target="../media/image28.wmf"/><Relationship Id="rId2" Type="http://schemas.openxmlformats.org/officeDocument/2006/relationships/oleObject" Target="../embeddings/oleObject16.bin"/><Relationship Id="rId1" Type="http://schemas.openxmlformats.org/officeDocument/2006/relationships/slideLayout" Target="../slideLayouts/slideLayout16.xml"/><Relationship Id="rId6" Type="http://schemas.openxmlformats.org/officeDocument/2006/relationships/oleObject" Target="../embeddings/oleObject18.bin"/><Relationship Id="rId5" Type="http://schemas.openxmlformats.org/officeDocument/2006/relationships/image" Target="../media/image27.wmf"/><Relationship Id="rId4" Type="http://schemas.openxmlformats.org/officeDocument/2006/relationships/oleObject" Target="../embeddings/oleObject17.bin"/></Relationships>
</file>

<file path=ppt/slides/_rels/slide24.xml.rels><?xml version="1.0" encoding="UTF-8" standalone="yes"?>
<Relationships xmlns="http://schemas.openxmlformats.org/package/2006/relationships"><Relationship Id="rId2" Type="http://schemas.openxmlformats.org/officeDocument/2006/relationships/hyperlink" Target="https://analyticsindiamag.com/6-types-of-artificial-neural-networks-currently-being-used-in-todays-technology/"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oleObject" Target="../embeddings/oleObject19.bin"/><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p:cNvSpPr/>
          <p:nvPr/>
        </p:nvSpPr>
        <p:spPr>
          <a:xfrm>
            <a:off x="-3316" y="5427344"/>
            <a:ext cx="9147315" cy="15185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226649" y="5901988"/>
            <a:ext cx="34289" cy="61388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Slide Number Placeholder 2"/>
          <p:cNvSpPr txBox="1">
            <a:spLocks/>
          </p:cNvSpPr>
          <p:nvPr/>
        </p:nvSpPr>
        <p:spPr>
          <a:xfrm>
            <a:off x="6572250" y="6508753"/>
            <a:ext cx="20574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46" name="Right Triangle 45">
            <a:extLst>
              <a:ext uri="{FF2B5EF4-FFF2-40B4-BE49-F238E27FC236}">
                <a16:creationId xmlns:a16="http://schemas.microsoft.com/office/drawing/2014/main" id="{0983CA01-DED8-4A8A-82CA-5B1BE1DADB0C}"/>
              </a:ext>
            </a:extLst>
          </p:cNvPr>
          <p:cNvSpPr/>
          <p:nvPr/>
        </p:nvSpPr>
        <p:spPr>
          <a:xfrm flipV="1">
            <a:off x="7130144" y="5939880"/>
            <a:ext cx="968829" cy="1157606"/>
          </a:xfrm>
          <a:prstGeom prst="rtTriangle">
            <a:avLst/>
          </a:prstGeom>
          <a:solidFill>
            <a:srgbClr val="FFFFFF">
              <a:lumMod val="95000"/>
              <a:alpha val="17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D" sz="1800" b="0" i="0" u="none" strike="noStrike" kern="0" cap="none" spc="0" normalizeH="0" baseline="0" noProof="0">
              <a:ln>
                <a:noFill/>
              </a:ln>
              <a:solidFill>
                <a:srgbClr val="FFFFFF"/>
              </a:solidFill>
              <a:effectLst/>
              <a:uLnTx/>
              <a:uFillTx/>
              <a:latin typeface="Calibri" panose="020F0502020204030204"/>
            </a:endParaRPr>
          </a:p>
        </p:txBody>
      </p:sp>
      <p:graphicFrame>
        <p:nvGraphicFramePr>
          <p:cNvPr id="48" name="Object 47">
            <a:extLst>
              <a:ext uri="{FF2B5EF4-FFF2-40B4-BE49-F238E27FC236}">
                <a16:creationId xmlns:a16="http://schemas.microsoft.com/office/drawing/2014/main" id="{CAD0D7B8-E462-453C-B296-CA0154FA54AE}"/>
              </a:ext>
            </a:extLst>
          </p:cNvPr>
          <p:cNvGraphicFramePr>
            <a:graphicFrameLocks noChangeAspect="1"/>
          </p:cNvGraphicFramePr>
          <p:nvPr>
            <p:extLst>
              <p:ext uri="{D42A27DB-BD31-4B8C-83A1-F6EECF244321}">
                <p14:modId xmlns:p14="http://schemas.microsoft.com/office/powerpoint/2010/main" val="689304721"/>
              </p:ext>
            </p:extLst>
          </p:nvPr>
        </p:nvGraphicFramePr>
        <p:xfrm>
          <a:off x="1" y="2825769"/>
          <a:ext cx="2289517" cy="2909441"/>
        </p:xfrm>
        <a:graphic>
          <a:graphicData uri="http://schemas.openxmlformats.org/presentationml/2006/ole">
            <mc:AlternateContent xmlns:mc="http://schemas.openxmlformats.org/markup-compatibility/2006">
              <mc:Choice xmlns:v="urn:schemas-microsoft-com:vml" Requires="v">
                <p:oleObj name="CorelDRAW" r:id="rId2" imgW="2169000" imgH="2169360" progId="">
                  <p:embed/>
                </p:oleObj>
              </mc:Choice>
              <mc:Fallback>
                <p:oleObj name="CorelDRAW" r:id="rId2" imgW="2169000" imgH="2169360" progId="">
                  <p:embed/>
                  <p:pic>
                    <p:nvPicPr>
                      <p:cNvPr id="0" name="Picture 2"/>
                      <p:cNvPicPr>
                        <a:picLocks noChangeAspect="1" noChangeArrowheads="1"/>
                      </p:cNvPicPr>
                      <p:nvPr/>
                    </p:nvPicPr>
                    <p:blipFill>
                      <a:blip r:embed="rId3">
                        <a:lum bright="76000"/>
                        <a:extLst>
                          <a:ext uri="{28A0092B-C50C-407E-A947-70E740481C1C}">
                            <a14:useLocalDpi xmlns:a14="http://schemas.microsoft.com/office/drawing/2010/main" val="0"/>
                          </a:ext>
                        </a:extLst>
                      </a:blip>
                      <a:srcRect/>
                      <a:stretch>
                        <a:fillRect/>
                      </a:stretch>
                    </p:blipFill>
                    <p:spPr bwMode="auto">
                      <a:xfrm>
                        <a:off x="1" y="2825769"/>
                        <a:ext cx="2289517" cy="290944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7" name="Right Triangle 36">
            <a:extLst>
              <a:ext uri="{FF2B5EF4-FFF2-40B4-BE49-F238E27FC236}">
                <a16:creationId xmlns:a16="http://schemas.microsoft.com/office/drawing/2014/main" id="{0983CA01-DED8-4A8A-82CA-5B1BE1DADB0C}"/>
              </a:ext>
            </a:extLst>
          </p:cNvPr>
          <p:cNvSpPr/>
          <p:nvPr/>
        </p:nvSpPr>
        <p:spPr>
          <a:xfrm flipH="1">
            <a:off x="5284078" y="-64960"/>
            <a:ext cx="3859922" cy="5852440"/>
          </a:xfrm>
          <a:prstGeom prst="rtTriangle">
            <a:avLst/>
          </a:prstGeom>
          <a:solidFill>
            <a:srgbClr val="FFFFFF">
              <a:lumMod val="95000"/>
              <a:alpha val="17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D" sz="1800" b="0" i="0" u="none" strike="noStrike" kern="0" cap="none" spc="0" normalizeH="0" baseline="0" noProof="0">
              <a:ln>
                <a:noFill/>
              </a:ln>
              <a:solidFill>
                <a:srgbClr val="FFFFFF"/>
              </a:solidFill>
              <a:effectLst/>
              <a:uLnTx/>
              <a:uFillTx/>
              <a:latin typeface="Calibri" panose="020F0502020204030204"/>
            </a:endParaRPr>
          </a:p>
        </p:txBody>
      </p:sp>
      <p:sp>
        <p:nvSpPr>
          <p:cNvPr id="45" name="Rectangle 44"/>
          <p:cNvSpPr/>
          <p:nvPr/>
        </p:nvSpPr>
        <p:spPr>
          <a:xfrm>
            <a:off x="1593057" y="2025528"/>
            <a:ext cx="5122069" cy="1580679"/>
          </a:xfrm>
          <a:prstGeom prst="rect">
            <a:avLst/>
          </a:prstGeom>
          <a:gradFill flip="none" rotWithShape="1">
            <a:gsLst>
              <a:gs pos="15000">
                <a:srgbClr val="FFFFFF">
                  <a:alpha val="34000"/>
                </a:srgbClr>
              </a:gs>
              <a:gs pos="94000">
                <a:srgbClr val="FFFFFF">
                  <a:alpha val="34000"/>
                </a:srgbClr>
              </a:gs>
              <a:gs pos="2655">
                <a:schemeClr val="bg1">
                  <a:alpha val="0"/>
                </a:schemeClr>
              </a:gs>
              <a:gs pos="5100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Picture 2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79" y="24501"/>
            <a:ext cx="2894815" cy="1538254"/>
          </a:xfrm>
          <a:prstGeom prst="rect">
            <a:avLst/>
          </a:prstGeom>
        </p:spPr>
      </p:pic>
      <p:sp>
        <p:nvSpPr>
          <p:cNvPr id="43" name="Right Triangle 42"/>
          <p:cNvSpPr/>
          <p:nvPr/>
        </p:nvSpPr>
        <p:spPr>
          <a:xfrm rot="10800000" flipV="1">
            <a:off x="7372349" y="5334002"/>
            <a:ext cx="1774967" cy="1600201"/>
          </a:xfrm>
          <a:prstGeom prst="r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p:cNvSpPr txBox="1">
            <a:spLocks noChangeArrowheads="1"/>
          </p:cNvSpPr>
          <p:nvPr/>
        </p:nvSpPr>
        <p:spPr bwMode="auto">
          <a:xfrm>
            <a:off x="5161019" y="6019563"/>
            <a:ext cx="3696456"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King" pitchFamily="2" charset="0"/>
              </a:defRPr>
            </a:lvl1pPr>
            <a:lvl2pPr marL="742950" indent="-285750">
              <a:defRPr>
                <a:solidFill>
                  <a:schemeClr val="tx1"/>
                </a:solidFill>
                <a:latin typeface="King" pitchFamily="2" charset="0"/>
              </a:defRPr>
            </a:lvl2pPr>
            <a:lvl3pPr marL="1143000" indent="-228600">
              <a:defRPr>
                <a:solidFill>
                  <a:schemeClr val="tx1"/>
                </a:solidFill>
                <a:latin typeface="King" pitchFamily="2" charset="0"/>
              </a:defRPr>
            </a:lvl3pPr>
            <a:lvl4pPr marL="1600200" indent="-228600">
              <a:defRPr>
                <a:solidFill>
                  <a:schemeClr val="tx1"/>
                </a:solidFill>
                <a:latin typeface="King" pitchFamily="2" charset="0"/>
              </a:defRPr>
            </a:lvl4pPr>
            <a:lvl5pPr marL="2057400" indent="-228600">
              <a:defRPr>
                <a:solidFill>
                  <a:schemeClr val="tx1"/>
                </a:solidFill>
                <a:latin typeface="King" pitchFamily="2" charset="0"/>
              </a:defRPr>
            </a:lvl5pPr>
            <a:lvl6pPr marL="2514600" indent="-228600" fontAlgn="base">
              <a:spcBef>
                <a:spcPct val="0"/>
              </a:spcBef>
              <a:spcAft>
                <a:spcPct val="0"/>
              </a:spcAft>
              <a:defRPr>
                <a:solidFill>
                  <a:schemeClr val="tx1"/>
                </a:solidFill>
                <a:latin typeface="King" pitchFamily="2" charset="0"/>
              </a:defRPr>
            </a:lvl6pPr>
            <a:lvl7pPr marL="2971800" indent="-228600" fontAlgn="base">
              <a:spcBef>
                <a:spcPct val="0"/>
              </a:spcBef>
              <a:spcAft>
                <a:spcPct val="0"/>
              </a:spcAft>
              <a:defRPr>
                <a:solidFill>
                  <a:schemeClr val="tx1"/>
                </a:solidFill>
                <a:latin typeface="King" pitchFamily="2" charset="0"/>
              </a:defRPr>
            </a:lvl7pPr>
            <a:lvl8pPr marL="3429000" indent="-228600" fontAlgn="base">
              <a:spcBef>
                <a:spcPct val="0"/>
              </a:spcBef>
              <a:spcAft>
                <a:spcPct val="0"/>
              </a:spcAft>
              <a:defRPr>
                <a:solidFill>
                  <a:schemeClr val="tx1"/>
                </a:solidFill>
                <a:latin typeface="King" pitchFamily="2" charset="0"/>
              </a:defRPr>
            </a:lvl8pPr>
            <a:lvl9pPr marL="3886200" indent="-228600" fontAlgn="base">
              <a:spcBef>
                <a:spcPct val="0"/>
              </a:spcBef>
              <a:spcAft>
                <a:spcPct val="0"/>
              </a:spcAft>
              <a:defRPr>
                <a:solidFill>
                  <a:schemeClr val="tx1"/>
                </a:solidFill>
                <a:latin typeface="King" pitchFamily="2" charset="0"/>
              </a:defRPr>
            </a:lvl9pPr>
          </a:lstStyle>
          <a:p>
            <a:pPr lvl="0"/>
            <a:r>
              <a:rPr lang="en-US" sz="2000" b="1" dirty="0">
                <a:solidFill>
                  <a:prstClr val="black">
                    <a:lumMod val="65000"/>
                    <a:lumOff val="35000"/>
                  </a:prstClr>
                </a:solidFill>
                <a:latin typeface="Casper" panose="02000506000000020004" pitchFamily="2" charset="0"/>
                <a:ea typeface="Karla" pitchFamily="2" charset="0"/>
                <a:cs typeface="Karla" pitchFamily="2" charset="0"/>
              </a:rPr>
              <a:t>DISCOVER . </a:t>
            </a:r>
            <a:r>
              <a:rPr lang="en-US" sz="2000" b="1" dirty="0">
                <a:solidFill>
                  <a:srgbClr val="C00000"/>
                </a:solidFill>
                <a:latin typeface="Casper" panose="02000506000000020004" pitchFamily="2" charset="0"/>
                <a:ea typeface="Karla" pitchFamily="2" charset="0"/>
                <a:cs typeface="Karla" pitchFamily="2" charset="0"/>
              </a:rPr>
              <a:t>LEARN</a:t>
            </a:r>
            <a:r>
              <a:rPr lang="en-US" sz="2000" b="1" dirty="0">
                <a:solidFill>
                  <a:prstClr val="black">
                    <a:lumMod val="65000"/>
                    <a:lumOff val="35000"/>
                  </a:prstClr>
                </a:solidFill>
                <a:latin typeface="Casper" panose="02000506000000020004" pitchFamily="2" charset="0"/>
                <a:ea typeface="Karla" pitchFamily="2" charset="0"/>
                <a:cs typeface="Karla" pitchFamily="2" charset="0"/>
              </a:rPr>
              <a:t> . EMPOWER</a:t>
            </a:r>
            <a:endParaRPr lang="en-US" sz="1200" b="1" dirty="0">
              <a:solidFill>
                <a:prstClr val="black"/>
              </a:solidFill>
              <a:latin typeface="Casper" panose="02000506000000020004" pitchFamily="2" charset="0"/>
            </a:endParaRPr>
          </a:p>
          <a:p>
            <a:pPr eaLnBrk="1" hangingPunct="1"/>
            <a:endParaRPr lang="en-US" sz="1600" b="1" dirty="0">
              <a:latin typeface="Casper" panose="02000506000000020004" pitchFamily="2" charset="0"/>
            </a:endParaRPr>
          </a:p>
        </p:txBody>
      </p:sp>
      <p:sp>
        <p:nvSpPr>
          <p:cNvPr id="52" name="Rectangle 51"/>
          <p:cNvSpPr/>
          <p:nvPr/>
        </p:nvSpPr>
        <p:spPr>
          <a:xfrm>
            <a:off x="5164337" y="6043646"/>
            <a:ext cx="34289" cy="37062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p:cNvSpPr txBox="1">
            <a:spLocks noChangeArrowheads="1"/>
          </p:cNvSpPr>
          <p:nvPr/>
        </p:nvSpPr>
        <p:spPr bwMode="auto">
          <a:xfrm>
            <a:off x="1337313" y="2051948"/>
            <a:ext cx="6797489" cy="20374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King" pitchFamily="2" charset="0"/>
              </a:defRPr>
            </a:lvl1pPr>
            <a:lvl2pPr marL="742950" indent="-285750">
              <a:defRPr>
                <a:solidFill>
                  <a:schemeClr val="tx1"/>
                </a:solidFill>
                <a:latin typeface="King" pitchFamily="2" charset="0"/>
              </a:defRPr>
            </a:lvl2pPr>
            <a:lvl3pPr marL="1143000" indent="-228600">
              <a:defRPr>
                <a:solidFill>
                  <a:schemeClr val="tx1"/>
                </a:solidFill>
                <a:latin typeface="King" pitchFamily="2" charset="0"/>
              </a:defRPr>
            </a:lvl3pPr>
            <a:lvl4pPr marL="1600200" indent="-228600">
              <a:defRPr>
                <a:solidFill>
                  <a:schemeClr val="tx1"/>
                </a:solidFill>
                <a:latin typeface="King" pitchFamily="2" charset="0"/>
              </a:defRPr>
            </a:lvl4pPr>
            <a:lvl5pPr marL="2057400" indent="-228600">
              <a:defRPr>
                <a:solidFill>
                  <a:schemeClr val="tx1"/>
                </a:solidFill>
                <a:latin typeface="King" pitchFamily="2" charset="0"/>
              </a:defRPr>
            </a:lvl5pPr>
            <a:lvl6pPr marL="2514600" indent="-228600" fontAlgn="base">
              <a:spcBef>
                <a:spcPct val="0"/>
              </a:spcBef>
              <a:spcAft>
                <a:spcPct val="0"/>
              </a:spcAft>
              <a:defRPr>
                <a:solidFill>
                  <a:schemeClr val="tx1"/>
                </a:solidFill>
                <a:latin typeface="King" pitchFamily="2" charset="0"/>
              </a:defRPr>
            </a:lvl6pPr>
            <a:lvl7pPr marL="2971800" indent="-228600" fontAlgn="base">
              <a:spcBef>
                <a:spcPct val="0"/>
              </a:spcBef>
              <a:spcAft>
                <a:spcPct val="0"/>
              </a:spcAft>
              <a:defRPr>
                <a:solidFill>
                  <a:schemeClr val="tx1"/>
                </a:solidFill>
                <a:latin typeface="King" pitchFamily="2" charset="0"/>
              </a:defRPr>
            </a:lvl7pPr>
            <a:lvl8pPr marL="3429000" indent="-228600" fontAlgn="base">
              <a:spcBef>
                <a:spcPct val="0"/>
              </a:spcBef>
              <a:spcAft>
                <a:spcPct val="0"/>
              </a:spcAft>
              <a:defRPr>
                <a:solidFill>
                  <a:schemeClr val="tx1"/>
                </a:solidFill>
                <a:latin typeface="King" pitchFamily="2" charset="0"/>
              </a:defRPr>
            </a:lvl8pPr>
            <a:lvl9pPr marL="3886200" indent="-228600" fontAlgn="base">
              <a:spcBef>
                <a:spcPct val="0"/>
              </a:spcBef>
              <a:spcAft>
                <a:spcPct val="0"/>
              </a:spcAft>
              <a:defRPr>
                <a:solidFill>
                  <a:schemeClr val="tx1"/>
                </a:solidFill>
                <a:latin typeface="King" pitchFamily="2" charset="0"/>
              </a:defRPr>
            </a:lvl9pPr>
          </a:lstStyle>
          <a:p>
            <a:pPr lvl="0" algn="ctr" defTabSz="622300">
              <a:lnSpc>
                <a:spcPct val="90000"/>
              </a:lnSpc>
              <a:spcBef>
                <a:spcPct val="0"/>
              </a:spcBef>
              <a:spcAft>
                <a:spcPct val="35000"/>
              </a:spcAft>
            </a:pPr>
            <a:r>
              <a:rPr lang="en-US" sz="3200" b="1" dirty="0">
                <a:latin typeface="Arial Black" panose="020B0A04020102020204" pitchFamily="34" charset="0"/>
                <a:ea typeface="Karla" pitchFamily="2" charset="0"/>
                <a:cs typeface="Karla" pitchFamily="2" charset="0"/>
              </a:rPr>
              <a:t>CSE (H) with specialization in Machine Learning and Artificial Intelligence </a:t>
            </a:r>
          </a:p>
          <a:p>
            <a:pPr lvl="0" algn="ctr" defTabSz="622300">
              <a:lnSpc>
                <a:spcPct val="90000"/>
              </a:lnSpc>
              <a:spcBef>
                <a:spcPct val="0"/>
              </a:spcBef>
              <a:spcAft>
                <a:spcPct val="35000"/>
              </a:spcAft>
            </a:pPr>
            <a:r>
              <a:rPr lang="en-US" sz="3200" b="1" dirty="0">
                <a:solidFill>
                  <a:prstClr val="black">
                    <a:lumMod val="85000"/>
                    <a:lumOff val="15000"/>
                  </a:prstClr>
                </a:solidFill>
                <a:latin typeface="Times New Roman" panose="02020603050405020304" pitchFamily="18" charset="0"/>
                <a:cs typeface="Times New Roman" panose="02020603050405020304" pitchFamily="18" charset="0"/>
              </a:rPr>
              <a:t>Soft Computing</a:t>
            </a:r>
            <a:endParaRPr lang="en-US" sz="1600" dirty="0">
              <a:latin typeface="Raleway ExtraBold" pitchFamily="34" charset="-52"/>
            </a:endParaRPr>
          </a:p>
        </p:txBody>
      </p:sp>
      <p:sp>
        <p:nvSpPr>
          <p:cNvPr id="15" name="TextBox 14"/>
          <p:cNvSpPr txBox="1">
            <a:spLocks noChangeArrowheads="1"/>
          </p:cNvSpPr>
          <p:nvPr/>
        </p:nvSpPr>
        <p:spPr bwMode="auto">
          <a:xfrm>
            <a:off x="0" y="5181600"/>
            <a:ext cx="4952999" cy="17235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King" pitchFamily="2" charset="0"/>
              </a:defRPr>
            </a:lvl1pPr>
            <a:lvl2pPr marL="742950" indent="-285750">
              <a:defRPr>
                <a:solidFill>
                  <a:schemeClr val="tx1"/>
                </a:solidFill>
                <a:latin typeface="King" pitchFamily="2" charset="0"/>
              </a:defRPr>
            </a:lvl2pPr>
            <a:lvl3pPr marL="1143000" indent="-228600">
              <a:defRPr>
                <a:solidFill>
                  <a:schemeClr val="tx1"/>
                </a:solidFill>
                <a:latin typeface="King" pitchFamily="2" charset="0"/>
              </a:defRPr>
            </a:lvl3pPr>
            <a:lvl4pPr marL="1600200" indent="-228600">
              <a:defRPr>
                <a:solidFill>
                  <a:schemeClr val="tx1"/>
                </a:solidFill>
                <a:latin typeface="King" pitchFamily="2" charset="0"/>
              </a:defRPr>
            </a:lvl4pPr>
            <a:lvl5pPr marL="2057400" indent="-228600">
              <a:defRPr>
                <a:solidFill>
                  <a:schemeClr val="tx1"/>
                </a:solidFill>
                <a:latin typeface="King" pitchFamily="2" charset="0"/>
              </a:defRPr>
            </a:lvl5pPr>
            <a:lvl6pPr marL="2514600" indent="-228600" fontAlgn="base">
              <a:spcBef>
                <a:spcPct val="0"/>
              </a:spcBef>
              <a:spcAft>
                <a:spcPct val="0"/>
              </a:spcAft>
              <a:defRPr>
                <a:solidFill>
                  <a:schemeClr val="tx1"/>
                </a:solidFill>
                <a:latin typeface="King" pitchFamily="2" charset="0"/>
              </a:defRPr>
            </a:lvl6pPr>
            <a:lvl7pPr marL="2971800" indent="-228600" fontAlgn="base">
              <a:spcBef>
                <a:spcPct val="0"/>
              </a:spcBef>
              <a:spcAft>
                <a:spcPct val="0"/>
              </a:spcAft>
              <a:defRPr>
                <a:solidFill>
                  <a:schemeClr val="tx1"/>
                </a:solidFill>
                <a:latin typeface="King" pitchFamily="2" charset="0"/>
              </a:defRPr>
            </a:lvl7pPr>
            <a:lvl8pPr marL="3429000" indent="-228600" fontAlgn="base">
              <a:spcBef>
                <a:spcPct val="0"/>
              </a:spcBef>
              <a:spcAft>
                <a:spcPct val="0"/>
              </a:spcAft>
              <a:defRPr>
                <a:solidFill>
                  <a:schemeClr val="tx1"/>
                </a:solidFill>
                <a:latin typeface="King" pitchFamily="2" charset="0"/>
              </a:defRPr>
            </a:lvl8pPr>
            <a:lvl9pPr marL="3886200" indent="-228600" fontAlgn="base">
              <a:spcBef>
                <a:spcPct val="0"/>
              </a:spcBef>
              <a:spcAft>
                <a:spcPct val="0"/>
              </a:spcAft>
              <a:defRPr>
                <a:solidFill>
                  <a:schemeClr val="tx1"/>
                </a:solidFill>
                <a:latin typeface="King" pitchFamily="2" charset="0"/>
              </a:defRPr>
            </a:lvl9pPr>
          </a:lstStyle>
          <a:p>
            <a:pPr lvl="0" algn="ctr" defTabSz="622300">
              <a:lnSpc>
                <a:spcPct val="90000"/>
              </a:lnSpc>
              <a:spcBef>
                <a:spcPct val="0"/>
              </a:spcBef>
              <a:spcAft>
                <a:spcPct val="35000"/>
              </a:spcAft>
            </a:pPr>
            <a:r>
              <a:rPr lang="en-US" sz="2400" b="1" dirty="0">
                <a:solidFill>
                  <a:prstClr val="black">
                    <a:lumMod val="85000"/>
                    <a:lumOff val="15000"/>
                  </a:prstClr>
                </a:solidFill>
                <a:latin typeface="Times New Roman" panose="02020603050405020304" pitchFamily="18" charset="0"/>
                <a:cs typeface="Times New Roman" panose="02020603050405020304" pitchFamily="18" charset="0"/>
              </a:rPr>
              <a:t>Chapter -2.2 </a:t>
            </a:r>
          </a:p>
          <a:p>
            <a:pPr lvl="0" algn="ctr" defTabSz="622300">
              <a:lnSpc>
                <a:spcPct val="90000"/>
              </a:lnSpc>
              <a:spcBef>
                <a:spcPct val="0"/>
              </a:spcBef>
              <a:spcAft>
                <a:spcPct val="35000"/>
              </a:spcAft>
            </a:pPr>
            <a:r>
              <a:rPr lang="en-US" sz="2400" b="1" dirty="0">
                <a:solidFill>
                  <a:prstClr val="black">
                    <a:lumMod val="85000"/>
                    <a:lumOff val="15000"/>
                  </a:prstClr>
                </a:solidFill>
                <a:latin typeface="Times New Roman" panose="02020603050405020304" pitchFamily="18" charset="0"/>
                <a:cs typeface="Times New Roman" panose="02020603050405020304" pitchFamily="18" charset="0"/>
              </a:rPr>
              <a:t>Advanced Neural Network Models</a:t>
            </a:r>
          </a:p>
          <a:p>
            <a:pPr lvl="0" algn="ctr" defTabSz="622300">
              <a:lnSpc>
                <a:spcPct val="90000"/>
              </a:lnSpc>
              <a:spcBef>
                <a:spcPct val="0"/>
              </a:spcBef>
              <a:spcAft>
                <a:spcPct val="35000"/>
              </a:spcAft>
            </a:pPr>
            <a:r>
              <a:rPr lang="en-US" sz="2400" b="1" dirty="0">
                <a:solidFill>
                  <a:prstClr val="black">
                    <a:lumMod val="85000"/>
                    <a:lumOff val="15000"/>
                  </a:prstClr>
                </a:solidFill>
                <a:latin typeface="Times New Roman" panose="02020603050405020304" pitchFamily="18" charset="0"/>
                <a:cs typeface="Times New Roman" panose="02020603050405020304" pitchFamily="18" charset="0"/>
              </a:rPr>
              <a:t>By: Dr. Monika Singh </a:t>
            </a:r>
            <a:r>
              <a:rPr lang="en-US" sz="2400" b="1" dirty="0" err="1">
                <a:solidFill>
                  <a:prstClr val="black">
                    <a:lumMod val="85000"/>
                    <a:lumOff val="15000"/>
                  </a:prstClr>
                </a:solidFill>
                <a:latin typeface="Times New Roman" panose="02020603050405020304" pitchFamily="18" charset="0"/>
                <a:cs typeface="Times New Roman" panose="02020603050405020304" pitchFamily="18" charset="0"/>
              </a:rPr>
              <a:t>E11032</a:t>
            </a:r>
            <a:endParaRPr lang="en-US" sz="2400" b="1" dirty="0">
              <a:solidFill>
                <a:prstClr val="black">
                  <a:lumMod val="85000"/>
                  <a:lumOff val="15000"/>
                </a:prstClr>
              </a:solidFill>
              <a:latin typeface="Times New Roman" panose="02020603050405020304" pitchFamily="18" charset="0"/>
              <a:cs typeface="Times New Roman" panose="02020603050405020304" pitchFamily="18" charset="0"/>
            </a:endParaRPr>
          </a:p>
          <a:p>
            <a:pPr eaLnBrk="1" hangingPunct="1"/>
            <a:endParaRPr lang="en-US" sz="1600" dirty="0">
              <a:latin typeface="Raleway ExtraBold" pitchFamily="34" charset="-52"/>
            </a:endParaRPr>
          </a:p>
        </p:txBody>
      </p:sp>
    </p:spTree>
    <p:extLst>
      <p:ext uri="{BB962C8B-B14F-4D97-AF65-F5344CB8AC3E}">
        <p14:creationId xmlns:p14="http://schemas.microsoft.com/office/powerpoint/2010/main" val="4565021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2D13E-71C6-4ABC-8DEE-5ADC8481F1E7}"/>
              </a:ext>
            </a:extLst>
          </p:cNvPr>
          <p:cNvSpPr>
            <a:spLocks noGrp="1"/>
          </p:cNvSpPr>
          <p:nvPr>
            <p:ph type="title"/>
          </p:nvPr>
        </p:nvSpPr>
        <p:spPr/>
        <p:txBody>
          <a:bodyPr/>
          <a:lstStyle/>
          <a:p>
            <a:endParaRPr lang="en-IN"/>
          </a:p>
        </p:txBody>
      </p:sp>
      <p:sp>
        <p:nvSpPr>
          <p:cNvPr id="3" name="Slide Number Placeholder 2">
            <a:extLst>
              <a:ext uri="{FF2B5EF4-FFF2-40B4-BE49-F238E27FC236}">
                <a16:creationId xmlns:a16="http://schemas.microsoft.com/office/drawing/2014/main" id="{F86BC0D0-A0F0-4E52-9D2A-4F80CF387C04}"/>
              </a:ext>
            </a:extLst>
          </p:cNvPr>
          <p:cNvSpPr>
            <a:spLocks noGrp="1"/>
          </p:cNvSpPr>
          <p:nvPr>
            <p:ph type="sldNum" sz="quarter" idx="12"/>
          </p:nvPr>
        </p:nvSpPr>
        <p:spPr/>
        <p:txBody>
          <a:bodyPr/>
          <a:lstStyle/>
          <a:p>
            <a:fld id="{BDCDBBEF-AA6C-4BA6-85B2-A17D7F280E38}" type="slidenum">
              <a:rPr lang="en-US" smtClean="0"/>
              <a:pPr/>
              <a:t>10</a:t>
            </a:fld>
            <a:endParaRPr lang="en-US"/>
          </a:p>
        </p:txBody>
      </p:sp>
      <p:pic>
        <p:nvPicPr>
          <p:cNvPr id="5" name="Picture 4">
            <a:extLst>
              <a:ext uri="{FF2B5EF4-FFF2-40B4-BE49-F238E27FC236}">
                <a16:creationId xmlns:a16="http://schemas.microsoft.com/office/drawing/2014/main" id="{D149A29A-A271-4507-845A-54B0BB638621}"/>
              </a:ext>
            </a:extLst>
          </p:cNvPr>
          <p:cNvPicPr>
            <a:picLocks noChangeAspect="1"/>
          </p:cNvPicPr>
          <p:nvPr/>
        </p:nvPicPr>
        <p:blipFill>
          <a:blip r:embed="rId2"/>
          <a:stretch>
            <a:fillRect/>
          </a:stretch>
        </p:blipFill>
        <p:spPr>
          <a:xfrm>
            <a:off x="0" y="1342855"/>
            <a:ext cx="9144000" cy="5196058"/>
          </a:xfrm>
          <a:prstGeom prst="rect">
            <a:avLst/>
          </a:prstGeom>
        </p:spPr>
      </p:pic>
    </p:spTree>
    <p:extLst>
      <p:ext uri="{BB962C8B-B14F-4D97-AF65-F5344CB8AC3E}">
        <p14:creationId xmlns:p14="http://schemas.microsoft.com/office/powerpoint/2010/main" val="29577270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3" name="Rectangle 5"/>
          <p:cNvSpPr>
            <a:spLocks noGrp="1" noChangeArrowheads="1"/>
          </p:cNvSpPr>
          <p:nvPr>
            <p:ph type="body" sz="half" idx="1"/>
          </p:nvPr>
        </p:nvSpPr>
        <p:spPr>
          <a:xfrm>
            <a:off x="457200" y="1182687"/>
            <a:ext cx="8001000" cy="4913313"/>
          </a:xfrm>
        </p:spPr>
        <p:txBody>
          <a:bodyPr rtlCol="0">
            <a:normAutofit/>
          </a:bodyPr>
          <a:lstStyle/>
          <a:p>
            <a:pPr marL="457200" indent="-457200" algn="just" fontAlgn="auto">
              <a:lnSpc>
                <a:spcPct val="110000"/>
              </a:lnSpc>
              <a:spcBef>
                <a:spcPts val="0"/>
              </a:spcBef>
              <a:spcAft>
                <a:spcPts val="0"/>
              </a:spcAft>
              <a:buFont typeface="Wingdings" pitchFamily="2" charset="2"/>
              <a:buChar char="Ø"/>
              <a:tabLst>
                <a:tab pos="457200" algn="l"/>
              </a:tabLst>
              <a:defRPr/>
            </a:pPr>
            <a:r>
              <a:rPr lang="en-US" sz="2000" b="1" dirty="0">
                <a:solidFill>
                  <a:schemeClr val="accent6">
                    <a:lumMod val="50000"/>
                  </a:schemeClr>
                </a:solidFill>
                <a:latin typeface="Tahoma" pitchFamily="34" charset="0"/>
                <a:ea typeface="+mj-ea"/>
                <a:cs typeface="Tahoma" pitchFamily="34" charset="0"/>
              </a:rPr>
              <a:t>Algorithm (bipolar or binary patterns):</a:t>
            </a:r>
          </a:p>
          <a:p>
            <a:pPr marL="457200" indent="-457200" algn="just" fontAlgn="auto">
              <a:lnSpc>
                <a:spcPct val="110000"/>
              </a:lnSpc>
              <a:spcBef>
                <a:spcPts val="0"/>
              </a:spcBef>
              <a:spcAft>
                <a:spcPts val="0"/>
              </a:spcAft>
              <a:buFont typeface="Wingdings" pitchFamily="2" charset="2"/>
              <a:buChar char="Ø"/>
              <a:tabLst>
                <a:tab pos="457200" algn="l"/>
              </a:tabLst>
              <a:defRPr/>
            </a:pPr>
            <a:endParaRPr lang="en-US" sz="2000" b="1" dirty="0">
              <a:solidFill>
                <a:schemeClr val="accent6">
                  <a:lumMod val="50000"/>
                </a:schemeClr>
              </a:solidFill>
              <a:latin typeface="Tahoma" pitchFamily="34" charset="0"/>
              <a:ea typeface="+mj-ea"/>
              <a:cs typeface="Tahoma" pitchFamily="34" charset="0"/>
            </a:endParaRPr>
          </a:p>
          <a:p>
            <a:pPr marL="914400" lvl="1" indent="-457200" algn="just">
              <a:lnSpc>
                <a:spcPct val="120000"/>
              </a:lnSpc>
              <a:spcBef>
                <a:spcPct val="0"/>
              </a:spcBef>
              <a:buFont typeface="Arial" pitchFamily="34" charset="0"/>
              <a:buChar char="•"/>
              <a:defRPr/>
            </a:pPr>
            <a:r>
              <a:rPr lang="en-US" sz="2000" dirty="0">
                <a:solidFill>
                  <a:schemeClr val="accent6">
                    <a:lumMod val="50000"/>
                  </a:schemeClr>
                </a:solidFill>
                <a:latin typeface="Tahoma" pitchFamily="34" charset="0"/>
                <a:ea typeface="+mj-ea"/>
                <a:cs typeface="Tahoma" pitchFamily="34" charset="0"/>
              </a:rPr>
              <a:t>For each training samples s:t:</a:t>
            </a:r>
          </a:p>
          <a:p>
            <a:pPr marL="914400" lvl="1" indent="-457200" algn="just">
              <a:lnSpc>
                <a:spcPct val="120000"/>
              </a:lnSpc>
              <a:spcBef>
                <a:spcPct val="0"/>
              </a:spcBef>
              <a:buFont typeface="Arial" pitchFamily="34" charset="0"/>
              <a:buChar char="•"/>
              <a:defRPr/>
            </a:pPr>
            <a:r>
              <a:rPr lang="en-US" sz="2000" dirty="0">
                <a:solidFill>
                  <a:schemeClr val="accent6">
                    <a:lumMod val="50000"/>
                  </a:schemeClr>
                </a:solidFill>
                <a:latin typeface="Tahoma" pitchFamily="34" charset="0"/>
                <a:ea typeface="+mj-ea"/>
                <a:cs typeface="Tahoma" pitchFamily="34" charset="0"/>
              </a:rPr>
              <a:t>                                    are ON (binary) or have the same sign (bipolar).</a:t>
            </a:r>
          </a:p>
          <a:p>
            <a:pPr marL="914400" lvl="1" indent="-457200" algn="just">
              <a:lnSpc>
                <a:spcPct val="120000"/>
              </a:lnSpc>
              <a:spcBef>
                <a:spcPct val="0"/>
              </a:spcBef>
              <a:buFont typeface="Arial" pitchFamily="34" charset="0"/>
              <a:buChar char="•"/>
              <a:defRPr/>
            </a:pPr>
            <a:endParaRPr lang="en-US" sz="2000" dirty="0">
              <a:solidFill>
                <a:schemeClr val="accent6">
                  <a:lumMod val="50000"/>
                </a:schemeClr>
              </a:solidFill>
              <a:latin typeface="Tahoma" pitchFamily="34" charset="0"/>
              <a:ea typeface="+mj-ea"/>
              <a:cs typeface="Tahoma" pitchFamily="34" charset="0"/>
            </a:endParaRPr>
          </a:p>
          <a:p>
            <a:pPr marL="914400" lvl="1" indent="-457200" algn="just">
              <a:lnSpc>
                <a:spcPct val="120000"/>
              </a:lnSpc>
              <a:spcBef>
                <a:spcPct val="0"/>
              </a:spcBef>
              <a:buFont typeface="Arial" pitchFamily="34" charset="0"/>
              <a:buChar char="•"/>
              <a:defRPr/>
            </a:pPr>
            <a:endParaRPr lang="en-US" sz="2000" dirty="0">
              <a:solidFill>
                <a:schemeClr val="accent6">
                  <a:lumMod val="50000"/>
                </a:schemeClr>
              </a:solidFill>
              <a:latin typeface="Tahoma" pitchFamily="34" charset="0"/>
              <a:ea typeface="+mj-ea"/>
              <a:cs typeface="Tahoma" pitchFamily="34" charset="0"/>
            </a:endParaRPr>
          </a:p>
          <a:p>
            <a:pPr marL="914400" lvl="1" indent="-457200" algn="just">
              <a:lnSpc>
                <a:spcPct val="120000"/>
              </a:lnSpc>
              <a:spcBef>
                <a:spcPct val="0"/>
              </a:spcBef>
              <a:buFont typeface="Arial" pitchFamily="34" charset="0"/>
              <a:buChar char="•"/>
              <a:defRPr/>
            </a:pPr>
            <a:endParaRPr lang="en-US" sz="2000" dirty="0">
              <a:solidFill>
                <a:schemeClr val="accent6">
                  <a:lumMod val="50000"/>
                </a:schemeClr>
              </a:solidFill>
              <a:latin typeface="Tahoma" pitchFamily="34" charset="0"/>
              <a:ea typeface="+mj-ea"/>
              <a:cs typeface="Tahoma" pitchFamily="34" charset="0"/>
            </a:endParaRPr>
          </a:p>
          <a:p>
            <a:pPr marL="914400" lvl="1" indent="-457200" algn="just">
              <a:lnSpc>
                <a:spcPct val="120000"/>
              </a:lnSpc>
              <a:spcBef>
                <a:spcPct val="0"/>
              </a:spcBef>
              <a:buFont typeface="Arial" pitchFamily="34" charset="0"/>
              <a:buChar char="•"/>
              <a:defRPr/>
            </a:pPr>
            <a:endParaRPr lang="en-US" sz="2000" dirty="0">
              <a:solidFill>
                <a:schemeClr val="accent6">
                  <a:lumMod val="50000"/>
                </a:schemeClr>
              </a:solidFill>
              <a:latin typeface="Tahoma" pitchFamily="34" charset="0"/>
              <a:ea typeface="+mj-ea"/>
              <a:cs typeface="Tahoma" pitchFamily="34" charset="0"/>
            </a:endParaRPr>
          </a:p>
          <a:p>
            <a:pPr marL="914400" lvl="1" indent="-457200" algn="just">
              <a:lnSpc>
                <a:spcPct val="120000"/>
              </a:lnSpc>
              <a:spcBef>
                <a:spcPct val="0"/>
              </a:spcBef>
              <a:buFont typeface="Arial" pitchFamily="34" charset="0"/>
              <a:buChar char="•"/>
              <a:tabLst>
                <a:tab pos="685800" algn="l"/>
              </a:tabLst>
              <a:defRPr/>
            </a:pPr>
            <a:r>
              <a:rPr lang="en-US" sz="2000" dirty="0">
                <a:solidFill>
                  <a:schemeClr val="accent6">
                    <a:lumMod val="50000"/>
                  </a:schemeClr>
                </a:solidFill>
                <a:latin typeface="Tahoma" pitchFamily="34" charset="0"/>
                <a:ea typeface="+mj-ea"/>
                <a:cs typeface="Tahoma" pitchFamily="34" charset="0"/>
              </a:rPr>
              <a:t>Instead of obtaining W by iterative updates, it can be computed from  the training set by calculating the outer product of s and t.</a:t>
            </a:r>
          </a:p>
        </p:txBody>
      </p:sp>
      <p:graphicFrame>
        <p:nvGraphicFramePr>
          <p:cNvPr id="1026" name="Object 6"/>
          <p:cNvGraphicFramePr>
            <a:graphicFrameLocks noGrp="1" noChangeAspect="1"/>
          </p:cNvGraphicFramePr>
          <p:nvPr>
            <p:ph sz="quarter" idx="2"/>
          </p:nvPr>
        </p:nvGraphicFramePr>
        <p:xfrm>
          <a:off x="4829175" y="1905000"/>
          <a:ext cx="1114425" cy="365125"/>
        </p:xfrm>
        <a:graphic>
          <a:graphicData uri="http://schemas.openxmlformats.org/presentationml/2006/ole">
            <mc:AlternateContent xmlns:mc="http://schemas.openxmlformats.org/markup-compatibility/2006">
              <mc:Choice xmlns:v="urn:schemas-microsoft-com:vml" Requires="v">
                <p:oleObj name="Equation" r:id="rId2" imgW="736560" imgH="241200" progId="Equation.3">
                  <p:embed/>
                </p:oleObj>
              </mc:Choice>
              <mc:Fallback>
                <p:oleObj name="Equation" r:id="rId2" imgW="736560" imgH="241200" progId="Equation.3">
                  <p:embed/>
                  <p:pic>
                    <p:nvPicPr>
                      <p:cNvPr id="0" name="Object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29175" y="1905000"/>
                        <a:ext cx="1114425" cy="3651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27" name="Object 9"/>
          <p:cNvGraphicFramePr>
            <a:graphicFrameLocks noGrp="1" noChangeAspect="1"/>
          </p:cNvGraphicFramePr>
          <p:nvPr>
            <p:ph sz="quarter" idx="3"/>
          </p:nvPr>
        </p:nvGraphicFramePr>
        <p:xfrm>
          <a:off x="1470025" y="2286000"/>
          <a:ext cx="2797175" cy="365125"/>
        </p:xfrm>
        <a:graphic>
          <a:graphicData uri="http://schemas.openxmlformats.org/presentationml/2006/ole">
            <mc:AlternateContent xmlns:mc="http://schemas.openxmlformats.org/markup-compatibility/2006">
              <mc:Choice xmlns:v="urn:schemas-microsoft-com:vml" Requires="v">
                <p:oleObj name="Equation" r:id="rId4" imgW="1841400" imgH="241200" progId="Equation.3">
                  <p:embed/>
                </p:oleObj>
              </mc:Choice>
              <mc:Fallback>
                <p:oleObj name="Equation" r:id="rId4" imgW="1841400" imgH="241200" progId="Equation.3">
                  <p:embed/>
                  <p:pic>
                    <p:nvPicPr>
                      <p:cNvPr id="0" name="Object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70025" y="2286000"/>
                        <a:ext cx="2797175" cy="3651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32" name="Text Box 4"/>
          <p:cNvSpPr txBox="1">
            <a:spLocks noChangeArrowheads="1"/>
          </p:cNvSpPr>
          <p:nvPr/>
        </p:nvSpPr>
        <p:spPr bwMode="auto">
          <a:xfrm>
            <a:off x="1371600" y="304801"/>
            <a:ext cx="7010400" cy="492443"/>
          </a:xfrm>
          <a:prstGeom prst="rect">
            <a:avLst/>
          </a:prstGeom>
          <a:noFill/>
          <a:ln w="9525">
            <a:noFill/>
            <a:miter lim="800000"/>
            <a:headEnd/>
            <a:tailEnd/>
          </a:ln>
        </p:spPr>
        <p:txBody>
          <a:bodyPr wrap="square">
            <a:spAutoFit/>
          </a:bodyPr>
          <a:lstStyle/>
          <a:p>
            <a:pPr algn="just" eaLnBrk="1" hangingPunct="1">
              <a:spcBef>
                <a:spcPct val="50000"/>
              </a:spcBef>
              <a:defRPr/>
            </a:pPr>
            <a:r>
              <a:rPr lang="en-US" sz="2600" b="1" dirty="0">
                <a:solidFill>
                  <a:srgbClr val="C00000"/>
                </a:solidFill>
                <a:latin typeface="Tahoma" pitchFamily="34" charset="0"/>
                <a:ea typeface="+mj-ea"/>
                <a:cs typeface="Tahoma" pitchFamily="34" charset="0"/>
              </a:rPr>
              <a:t>HEBB RULE FOR PATTERN ASSOCIATION</a:t>
            </a:r>
          </a:p>
        </p:txBody>
      </p:sp>
      <p:graphicFrame>
        <p:nvGraphicFramePr>
          <p:cNvPr id="1028" name="Object 12"/>
          <p:cNvGraphicFramePr>
            <a:graphicFrameLocks noChangeAspect="1"/>
          </p:cNvGraphicFramePr>
          <p:nvPr/>
        </p:nvGraphicFramePr>
        <p:xfrm>
          <a:off x="1733550" y="3429000"/>
          <a:ext cx="3390900" cy="649288"/>
        </p:xfrm>
        <a:graphic>
          <a:graphicData uri="http://schemas.openxmlformats.org/presentationml/2006/ole">
            <mc:AlternateContent xmlns:mc="http://schemas.openxmlformats.org/markup-compatibility/2006">
              <mc:Choice xmlns:v="urn:schemas-microsoft-com:vml" Requires="v">
                <p:oleObj name="Equation" r:id="rId6" imgW="2260440" imgH="431640" progId="Equation.3">
                  <p:embed/>
                </p:oleObj>
              </mc:Choice>
              <mc:Fallback>
                <p:oleObj name="Equation" r:id="rId6" imgW="2260440" imgH="431640" progId="Equation.3">
                  <p:embed/>
                  <p:pic>
                    <p:nvPicPr>
                      <p:cNvPr id="0" name="Object 1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33550" y="3429000"/>
                        <a:ext cx="3390900" cy="6492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29" name="Object 13"/>
          <p:cNvGraphicFramePr>
            <a:graphicFrameLocks noChangeAspect="1"/>
          </p:cNvGraphicFramePr>
          <p:nvPr/>
        </p:nvGraphicFramePr>
        <p:xfrm>
          <a:off x="1581150" y="3063875"/>
          <a:ext cx="5429250" cy="365125"/>
        </p:xfrm>
        <a:graphic>
          <a:graphicData uri="http://schemas.openxmlformats.org/presentationml/2006/ole">
            <mc:AlternateContent xmlns:mc="http://schemas.openxmlformats.org/markup-compatibility/2006">
              <mc:Choice xmlns:v="urn:schemas-microsoft-com:vml" Requires="v">
                <p:oleObj name="Equation" r:id="rId8" imgW="3429000" imgH="241200" progId="Equation.3">
                  <p:embed/>
                </p:oleObj>
              </mc:Choice>
              <mc:Fallback>
                <p:oleObj name="Equation" r:id="rId8" imgW="3429000" imgH="241200" progId="Equation.3">
                  <p:embed/>
                  <p:pic>
                    <p:nvPicPr>
                      <p:cNvPr id="0" name="Object 1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581150" y="3063875"/>
                        <a:ext cx="5429250" cy="3651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19D873-8846-4C5A-9F71-118A2F364925}"/>
              </a:ext>
            </a:extLst>
          </p:cNvPr>
          <p:cNvSpPr>
            <a:spLocks noGrp="1"/>
          </p:cNvSpPr>
          <p:nvPr>
            <p:ph type="title"/>
          </p:nvPr>
        </p:nvSpPr>
        <p:spPr/>
        <p:txBody>
          <a:bodyPr/>
          <a:lstStyle/>
          <a:p>
            <a:endParaRPr lang="en-IN"/>
          </a:p>
        </p:txBody>
      </p:sp>
      <p:sp>
        <p:nvSpPr>
          <p:cNvPr id="3" name="Slide Number Placeholder 2">
            <a:extLst>
              <a:ext uri="{FF2B5EF4-FFF2-40B4-BE49-F238E27FC236}">
                <a16:creationId xmlns:a16="http://schemas.microsoft.com/office/drawing/2014/main" id="{F105C54D-F14B-4B4B-B0AA-73D8CDA12DFB}"/>
              </a:ext>
            </a:extLst>
          </p:cNvPr>
          <p:cNvSpPr>
            <a:spLocks noGrp="1"/>
          </p:cNvSpPr>
          <p:nvPr>
            <p:ph type="sldNum" sz="quarter" idx="12"/>
          </p:nvPr>
        </p:nvSpPr>
        <p:spPr/>
        <p:txBody>
          <a:bodyPr/>
          <a:lstStyle/>
          <a:p>
            <a:fld id="{BDCDBBEF-AA6C-4BA6-85B2-A17D7F280E38}" type="slidenum">
              <a:rPr lang="en-US" smtClean="0"/>
              <a:pPr/>
              <a:t>12</a:t>
            </a:fld>
            <a:endParaRPr lang="en-US"/>
          </a:p>
        </p:txBody>
      </p:sp>
      <p:pic>
        <p:nvPicPr>
          <p:cNvPr id="5" name="Picture 4">
            <a:extLst>
              <a:ext uri="{FF2B5EF4-FFF2-40B4-BE49-F238E27FC236}">
                <a16:creationId xmlns:a16="http://schemas.microsoft.com/office/drawing/2014/main" id="{5438D399-38B3-492F-B6E5-97E1E0E2930D}"/>
              </a:ext>
            </a:extLst>
          </p:cNvPr>
          <p:cNvPicPr>
            <a:picLocks noChangeAspect="1"/>
          </p:cNvPicPr>
          <p:nvPr/>
        </p:nvPicPr>
        <p:blipFill>
          <a:blip r:embed="rId2"/>
          <a:stretch>
            <a:fillRect/>
          </a:stretch>
        </p:blipFill>
        <p:spPr>
          <a:xfrm>
            <a:off x="1981200" y="152400"/>
            <a:ext cx="5410200" cy="6583985"/>
          </a:xfrm>
          <a:prstGeom prst="rect">
            <a:avLst/>
          </a:prstGeom>
        </p:spPr>
      </p:pic>
    </p:spTree>
    <p:extLst>
      <p:ext uri="{BB962C8B-B14F-4D97-AF65-F5344CB8AC3E}">
        <p14:creationId xmlns:p14="http://schemas.microsoft.com/office/powerpoint/2010/main" val="15047955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50" name="Object 6"/>
          <p:cNvGraphicFramePr>
            <a:graphicFrameLocks noGrp="1" noChangeAspect="1"/>
          </p:cNvGraphicFramePr>
          <p:nvPr>
            <p:ph sz="half" idx="1"/>
          </p:nvPr>
        </p:nvGraphicFramePr>
        <p:xfrm>
          <a:off x="1335088" y="2398713"/>
          <a:ext cx="6472237" cy="1487487"/>
        </p:xfrm>
        <a:graphic>
          <a:graphicData uri="http://schemas.openxmlformats.org/presentationml/2006/ole">
            <mc:AlternateContent xmlns:mc="http://schemas.openxmlformats.org/markup-compatibility/2006">
              <mc:Choice xmlns:v="urn:schemas-microsoft-com:vml" Requires="v">
                <p:oleObj name="Equation" r:id="rId2" imgW="4089240" imgH="939600" progId="Equation.3">
                  <p:embed/>
                </p:oleObj>
              </mc:Choice>
              <mc:Fallback>
                <p:oleObj name="Equation" r:id="rId2" imgW="4089240" imgH="939600" progId="Equation.3">
                  <p:embed/>
                  <p:pic>
                    <p:nvPicPr>
                      <p:cNvPr id="0" name="Object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5088" y="2398713"/>
                        <a:ext cx="6472237" cy="14874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051" name="Object 9"/>
          <p:cNvGraphicFramePr>
            <a:graphicFrameLocks noGrp="1" noChangeAspect="1"/>
          </p:cNvGraphicFramePr>
          <p:nvPr>
            <p:ph sz="half" idx="2"/>
          </p:nvPr>
        </p:nvGraphicFramePr>
        <p:xfrm>
          <a:off x="3413125" y="4419600"/>
          <a:ext cx="2316163" cy="730250"/>
        </p:xfrm>
        <a:graphic>
          <a:graphicData uri="http://schemas.openxmlformats.org/presentationml/2006/ole">
            <mc:AlternateContent xmlns:mc="http://schemas.openxmlformats.org/markup-compatibility/2006">
              <mc:Choice xmlns:v="urn:schemas-microsoft-com:vml" Requires="v">
                <p:oleObj name="Equation" r:id="rId4" imgW="1409400" imgH="444240" progId="Equation.3">
                  <p:embed/>
                </p:oleObj>
              </mc:Choice>
              <mc:Fallback>
                <p:oleObj name="Equation" r:id="rId4" imgW="1409400" imgH="444240" progId="Equation.3">
                  <p:embed/>
                  <p:pic>
                    <p:nvPicPr>
                      <p:cNvPr id="0" name="Object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13125" y="4419600"/>
                        <a:ext cx="2316163" cy="7302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054" name="Text Box 4"/>
          <p:cNvSpPr txBox="1">
            <a:spLocks noChangeArrowheads="1"/>
          </p:cNvSpPr>
          <p:nvPr/>
        </p:nvSpPr>
        <p:spPr bwMode="auto">
          <a:xfrm>
            <a:off x="2057400" y="152400"/>
            <a:ext cx="6629400" cy="892552"/>
          </a:xfrm>
          <a:prstGeom prst="rect">
            <a:avLst/>
          </a:prstGeom>
          <a:noFill/>
          <a:ln w="9525">
            <a:noFill/>
            <a:miter lim="800000"/>
            <a:headEnd/>
            <a:tailEnd/>
          </a:ln>
        </p:spPr>
        <p:txBody>
          <a:bodyPr wrap="square">
            <a:spAutoFit/>
          </a:bodyPr>
          <a:lstStyle/>
          <a:p>
            <a:pPr eaLnBrk="1" hangingPunct="1">
              <a:spcBef>
                <a:spcPct val="50000"/>
              </a:spcBef>
              <a:defRPr/>
            </a:pPr>
            <a:r>
              <a:rPr lang="en-US" sz="2600" b="1" dirty="0">
                <a:solidFill>
                  <a:srgbClr val="C00000"/>
                </a:solidFill>
                <a:latin typeface="Tahoma" pitchFamily="34" charset="0"/>
                <a:ea typeface="+mj-ea"/>
                <a:cs typeface="Tahoma" pitchFamily="34" charset="0"/>
              </a:rPr>
              <a:t>OUTER PRODUCT FOR PATTERN ASSOCIATION</a:t>
            </a:r>
          </a:p>
        </p:txBody>
      </p:sp>
      <p:sp>
        <p:nvSpPr>
          <p:cNvPr id="2055" name="Rectangle 5"/>
          <p:cNvSpPr>
            <a:spLocks noChangeArrowheads="1"/>
          </p:cNvSpPr>
          <p:nvPr/>
        </p:nvSpPr>
        <p:spPr bwMode="auto">
          <a:xfrm>
            <a:off x="457200" y="1143000"/>
            <a:ext cx="8229600" cy="1016000"/>
          </a:xfrm>
          <a:prstGeom prst="rect">
            <a:avLst/>
          </a:prstGeom>
          <a:noFill/>
          <a:ln w="9525">
            <a:noFill/>
            <a:miter lim="800000"/>
            <a:headEnd/>
            <a:tailEnd/>
          </a:ln>
        </p:spPr>
        <p:txBody>
          <a:bodyPr>
            <a:spAutoFit/>
          </a:bodyPr>
          <a:lstStyle/>
          <a:p>
            <a:pPr>
              <a:defRPr/>
            </a:pPr>
            <a:r>
              <a:rPr lang="en-US" sz="2000" dirty="0">
                <a:solidFill>
                  <a:schemeClr val="accent6">
                    <a:lumMod val="50000"/>
                  </a:schemeClr>
                </a:solidFill>
                <a:latin typeface="Tahoma" pitchFamily="34" charset="0"/>
                <a:ea typeface="+mj-ea"/>
                <a:cs typeface="Tahoma" pitchFamily="34" charset="0"/>
              </a:rPr>
              <a:t>Let </a:t>
            </a:r>
            <a:r>
              <a:rPr lang="en-US" sz="2000" b="1" i="1" dirty="0">
                <a:solidFill>
                  <a:schemeClr val="accent6">
                    <a:lumMod val="50000"/>
                  </a:schemeClr>
                </a:solidFill>
                <a:latin typeface="Tahoma" pitchFamily="34" charset="0"/>
                <a:ea typeface="+mj-ea"/>
                <a:cs typeface="Tahoma" pitchFamily="34" charset="0"/>
              </a:rPr>
              <a:t>s </a:t>
            </a:r>
            <a:r>
              <a:rPr lang="en-US" sz="2000" dirty="0">
                <a:solidFill>
                  <a:schemeClr val="accent6">
                    <a:lumMod val="50000"/>
                  </a:schemeClr>
                </a:solidFill>
                <a:latin typeface="Tahoma" pitchFamily="34" charset="0"/>
                <a:ea typeface="+mj-ea"/>
                <a:cs typeface="Tahoma" pitchFamily="34" charset="0"/>
              </a:rPr>
              <a:t>and </a:t>
            </a:r>
            <a:r>
              <a:rPr lang="en-US" sz="2000" b="1" i="1" dirty="0">
                <a:solidFill>
                  <a:schemeClr val="accent6">
                    <a:lumMod val="50000"/>
                  </a:schemeClr>
                </a:solidFill>
                <a:latin typeface="Tahoma" pitchFamily="34" charset="0"/>
                <a:ea typeface="+mj-ea"/>
                <a:cs typeface="Tahoma" pitchFamily="34" charset="0"/>
              </a:rPr>
              <a:t>t </a:t>
            </a:r>
            <a:r>
              <a:rPr lang="en-US" sz="2000" dirty="0">
                <a:solidFill>
                  <a:schemeClr val="accent6">
                    <a:lumMod val="50000"/>
                  </a:schemeClr>
                </a:solidFill>
                <a:latin typeface="Tahoma" pitchFamily="34" charset="0"/>
                <a:ea typeface="+mj-ea"/>
                <a:cs typeface="Tahoma" pitchFamily="34" charset="0"/>
              </a:rPr>
              <a:t>be row vectors.</a:t>
            </a:r>
          </a:p>
          <a:p>
            <a:pPr>
              <a:defRPr/>
            </a:pPr>
            <a:endParaRPr lang="en-US" sz="2000" dirty="0"/>
          </a:p>
          <a:p>
            <a:pPr>
              <a:defRPr/>
            </a:pPr>
            <a:r>
              <a:rPr lang="en-US" sz="2000" dirty="0">
                <a:solidFill>
                  <a:schemeClr val="accent6">
                    <a:lumMod val="50000"/>
                  </a:schemeClr>
                </a:solidFill>
                <a:latin typeface="Tahoma" pitchFamily="34" charset="0"/>
                <a:ea typeface="+mj-ea"/>
                <a:cs typeface="Tahoma" pitchFamily="34" charset="0"/>
              </a:rPr>
              <a:t>Then for a particular training pair </a:t>
            </a:r>
            <a:r>
              <a:rPr lang="en-US" sz="2000" b="1" i="1" dirty="0">
                <a:solidFill>
                  <a:schemeClr val="accent6">
                    <a:lumMod val="50000"/>
                  </a:schemeClr>
                </a:solidFill>
                <a:latin typeface="Tahoma" pitchFamily="34" charset="0"/>
                <a:ea typeface="+mj-ea"/>
                <a:cs typeface="Tahoma" pitchFamily="34" charset="0"/>
              </a:rPr>
              <a:t>s:t</a:t>
            </a:r>
          </a:p>
        </p:txBody>
      </p:sp>
      <p:sp>
        <p:nvSpPr>
          <p:cNvPr id="2056" name="Text Box 8"/>
          <p:cNvSpPr txBox="1">
            <a:spLocks noChangeArrowheads="1"/>
          </p:cNvSpPr>
          <p:nvPr/>
        </p:nvSpPr>
        <p:spPr bwMode="auto">
          <a:xfrm>
            <a:off x="457200" y="4114800"/>
            <a:ext cx="1447800" cy="396875"/>
          </a:xfrm>
          <a:prstGeom prst="rect">
            <a:avLst/>
          </a:prstGeom>
          <a:noFill/>
          <a:ln w="9525">
            <a:noFill/>
            <a:miter lim="800000"/>
            <a:headEnd/>
            <a:tailEnd/>
          </a:ln>
        </p:spPr>
        <p:txBody>
          <a:bodyPr>
            <a:spAutoFit/>
          </a:bodyPr>
          <a:lstStyle/>
          <a:p>
            <a:pPr>
              <a:spcBef>
                <a:spcPct val="50000"/>
              </a:spcBef>
              <a:defRPr/>
            </a:pPr>
            <a:r>
              <a:rPr lang="en-US" sz="2000" dirty="0">
                <a:solidFill>
                  <a:schemeClr val="accent6">
                    <a:lumMod val="50000"/>
                  </a:schemeClr>
                </a:solidFill>
                <a:latin typeface="Tahoma" pitchFamily="34" charset="0"/>
                <a:ea typeface="+mj-ea"/>
                <a:cs typeface="Tahoma" pitchFamily="34" charset="0"/>
              </a:rPr>
              <a:t>and</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A1F0AB-BBF9-40AF-B593-01CF5D37374C}"/>
              </a:ext>
            </a:extLst>
          </p:cNvPr>
          <p:cNvSpPr>
            <a:spLocks noGrp="1"/>
          </p:cNvSpPr>
          <p:nvPr>
            <p:ph type="title"/>
          </p:nvPr>
        </p:nvSpPr>
        <p:spPr/>
        <p:txBody>
          <a:bodyPr/>
          <a:lstStyle/>
          <a:p>
            <a:endParaRPr lang="en-IN"/>
          </a:p>
        </p:txBody>
      </p:sp>
      <p:sp>
        <p:nvSpPr>
          <p:cNvPr id="3" name="Slide Number Placeholder 2">
            <a:extLst>
              <a:ext uri="{FF2B5EF4-FFF2-40B4-BE49-F238E27FC236}">
                <a16:creationId xmlns:a16="http://schemas.microsoft.com/office/drawing/2014/main" id="{53167924-3747-4137-A5F0-6684B2D49196}"/>
              </a:ext>
            </a:extLst>
          </p:cNvPr>
          <p:cNvSpPr>
            <a:spLocks noGrp="1"/>
          </p:cNvSpPr>
          <p:nvPr>
            <p:ph type="sldNum" sz="quarter" idx="12"/>
          </p:nvPr>
        </p:nvSpPr>
        <p:spPr/>
        <p:txBody>
          <a:bodyPr/>
          <a:lstStyle/>
          <a:p>
            <a:fld id="{BDCDBBEF-AA6C-4BA6-85B2-A17D7F280E38}" type="slidenum">
              <a:rPr lang="en-US" smtClean="0"/>
              <a:pPr/>
              <a:t>14</a:t>
            </a:fld>
            <a:endParaRPr lang="en-US"/>
          </a:p>
        </p:txBody>
      </p:sp>
      <p:pic>
        <p:nvPicPr>
          <p:cNvPr id="5" name="Picture 4">
            <a:extLst>
              <a:ext uri="{FF2B5EF4-FFF2-40B4-BE49-F238E27FC236}">
                <a16:creationId xmlns:a16="http://schemas.microsoft.com/office/drawing/2014/main" id="{A3AD4C71-68D4-4A69-9D2E-A15E748B4820}"/>
              </a:ext>
            </a:extLst>
          </p:cNvPr>
          <p:cNvPicPr>
            <a:picLocks noChangeAspect="1"/>
          </p:cNvPicPr>
          <p:nvPr/>
        </p:nvPicPr>
        <p:blipFill>
          <a:blip r:embed="rId2"/>
          <a:stretch>
            <a:fillRect/>
          </a:stretch>
        </p:blipFill>
        <p:spPr>
          <a:xfrm>
            <a:off x="628650" y="63312"/>
            <a:ext cx="8515350" cy="2658068"/>
          </a:xfrm>
          <a:prstGeom prst="rect">
            <a:avLst/>
          </a:prstGeom>
        </p:spPr>
      </p:pic>
    </p:spTree>
    <p:extLst>
      <p:ext uri="{BB962C8B-B14F-4D97-AF65-F5344CB8AC3E}">
        <p14:creationId xmlns:p14="http://schemas.microsoft.com/office/powerpoint/2010/main" val="23651347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53C6B6-DE08-4433-99B2-F60E0315064B}"/>
              </a:ext>
            </a:extLst>
          </p:cNvPr>
          <p:cNvSpPr>
            <a:spLocks noGrp="1"/>
          </p:cNvSpPr>
          <p:nvPr>
            <p:ph type="title"/>
          </p:nvPr>
        </p:nvSpPr>
        <p:spPr/>
        <p:txBody>
          <a:bodyPr/>
          <a:lstStyle/>
          <a:p>
            <a:endParaRPr lang="en-IN"/>
          </a:p>
        </p:txBody>
      </p:sp>
      <p:sp>
        <p:nvSpPr>
          <p:cNvPr id="3" name="Slide Number Placeholder 2">
            <a:extLst>
              <a:ext uri="{FF2B5EF4-FFF2-40B4-BE49-F238E27FC236}">
                <a16:creationId xmlns:a16="http://schemas.microsoft.com/office/drawing/2014/main" id="{3B46292C-AB9F-4962-BC0A-0AAE733BA25E}"/>
              </a:ext>
            </a:extLst>
          </p:cNvPr>
          <p:cNvSpPr>
            <a:spLocks noGrp="1"/>
          </p:cNvSpPr>
          <p:nvPr>
            <p:ph type="sldNum" sz="quarter" idx="12"/>
          </p:nvPr>
        </p:nvSpPr>
        <p:spPr/>
        <p:txBody>
          <a:bodyPr/>
          <a:lstStyle/>
          <a:p>
            <a:fld id="{BDCDBBEF-AA6C-4BA6-85B2-A17D7F280E38}" type="slidenum">
              <a:rPr lang="en-US" smtClean="0"/>
              <a:pPr/>
              <a:t>15</a:t>
            </a:fld>
            <a:endParaRPr lang="en-US"/>
          </a:p>
        </p:txBody>
      </p:sp>
      <p:pic>
        <p:nvPicPr>
          <p:cNvPr id="5" name="Picture 4">
            <a:extLst>
              <a:ext uri="{FF2B5EF4-FFF2-40B4-BE49-F238E27FC236}">
                <a16:creationId xmlns:a16="http://schemas.microsoft.com/office/drawing/2014/main" id="{E064F027-C7DC-4CD3-AD09-93D3549FD4B9}"/>
              </a:ext>
            </a:extLst>
          </p:cNvPr>
          <p:cNvPicPr>
            <a:picLocks noChangeAspect="1"/>
          </p:cNvPicPr>
          <p:nvPr/>
        </p:nvPicPr>
        <p:blipFill>
          <a:blip r:embed="rId2"/>
          <a:stretch>
            <a:fillRect/>
          </a:stretch>
        </p:blipFill>
        <p:spPr>
          <a:xfrm>
            <a:off x="747178" y="1385602"/>
            <a:ext cx="7649643" cy="4086795"/>
          </a:xfrm>
          <a:prstGeom prst="rect">
            <a:avLst/>
          </a:prstGeom>
        </p:spPr>
      </p:pic>
    </p:spTree>
    <p:extLst>
      <p:ext uri="{BB962C8B-B14F-4D97-AF65-F5344CB8AC3E}">
        <p14:creationId xmlns:p14="http://schemas.microsoft.com/office/powerpoint/2010/main" val="25259117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B8F383-96E4-446B-97D7-168DF27EBFEC}"/>
              </a:ext>
            </a:extLst>
          </p:cNvPr>
          <p:cNvSpPr>
            <a:spLocks noGrp="1"/>
          </p:cNvSpPr>
          <p:nvPr>
            <p:ph type="title"/>
          </p:nvPr>
        </p:nvSpPr>
        <p:spPr>
          <a:xfrm>
            <a:off x="660026" y="2209800"/>
            <a:ext cx="7886700" cy="1325563"/>
          </a:xfrm>
        </p:spPr>
        <p:txBody>
          <a:bodyPr>
            <a:normAutofit fontScale="90000"/>
          </a:bodyPr>
          <a:lstStyle/>
          <a:p>
            <a:r>
              <a:rPr lang="en-IN" dirty="0"/>
              <a:t>Check </a:t>
            </a:r>
            <a:r>
              <a:rPr lang="en-IN" dirty="0" err="1"/>
              <a:t>autoassociative</a:t>
            </a:r>
            <a:r>
              <a:rPr lang="en-IN" dirty="0"/>
              <a:t> network for input vector [1      1       -1]. </a:t>
            </a:r>
            <a:br>
              <a:rPr lang="en-IN" dirty="0"/>
            </a:br>
            <a:r>
              <a:rPr lang="en-IN" dirty="0"/>
              <a:t>1. Form weight vector with no self connection.</a:t>
            </a:r>
            <a:br>
              <a:rPr lang="en-IN" dirty="0"/>
            </a:br>
            <a:r>
              <a:rPr lang="en-IN" dirty="0"/>
              <a:t>2. Test the network with one missing entry.</a:t>
            </a:r>
          </a:p>
        </p:txBody>
      </p:sp>
      <p:sp>
        <p:nvSpPr>
          <p:cNvPr id="3" name="Slide Number Placeholder 2">
            <a:extLst>
              <a:ext uri="{FF2B5EF4-FFF2-40B4-BE49-F238E27FC236}">
                <a16:creationId xmlns:a16="http://schemas.microsoft.com/office/drawing/2014/main" id="{F113163A-93CE-4746-AD4D-26CD71B6993F}"/>
              </a:ext>
            </a:extLst>
          </p:cNvPr>
          <p:cNvSpPr>
            <a:spLocks noGrp="1"/>
          </p:cNvSpPr>
          <p:nvPr>
            <p:ph type="sldNum" sz="quarter" idx="12"/>
          </p:nvPr>
        </p:nvSpPr>
        <p:spPr/>
        <p:txBody>
          <a:bodyPr/>
          <a:lstStyle/>
          <a:p>
            <a:fld id="{BDCDBBEF-AA6C-4BA6-85B2-A17D7F280E38}" type="slidenum">
              <a:rPr lang="en-US" smtClean="0"/>
              <a:pPr/>
              <a:t>16</a:t>
            </a:fld>
            <a:endParaRPr lang="en-US"/>
          </a:p>
        </p:txBody>
      </p:sp>
    </p:spTree>
    <p:extLst>
      <p:ext uri="{BB962C8B-B14F-4D97-AF65-F5344CB8AC3E}">
        <p14:creationId xmlns:p14="http://schemas.microsoft.com/office/powerpoint/2010/main" val="463473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FFFCF-3A62-4537-8D05-8352582B53A2}"/>
              </a:ext>
            </a:extLst>
          </p:cNvPr>
          <p:cNvSpPr>
            <a:spLocks noGrp="1"/>
          </p:cNvSpPr>
          <p:nvPr>
            <p:ph type="title"/>
          </p:nvPr>
        </p:nvSpPr>
        <p:spPr>
          <a:xfrm>
            <a:off x="152400" y="365126"/>
            <a:ext cx="8839200" cy="4740274"/>
          </a:xfrm>
        </p:spPr>
        <p:txBody>
          <a:bodyPr/>
          <a:lstStyle/>
          <a:p>
            <a:r>
              <a:rPr lang="en-IN" dirty="0"/>
              <a:t>Construct an </a:t>
            </a:r>
            <a:r>
              <a:rPr lang="en-IN" dirty="0" err="1"/>
              <a:t>autoassociative</a:t>
            </a:r>
            <a:r>
              <a:rPr lang="en-IN" dirty="0"/>
              <a:t> network to store vectors [-1   1  1  1]. Test the network with three missing entries. </a:t>
            </a:r>
          </a:p>
        </p:txBody>
      </p:sp>
      <p:sp>
        <p:nvSpPr>
          <p:cNvPr id="3" name="Slide Number Placeholder 2">
            <a:extLst>
              <a:ext uri="{FF2B5EF4-FFF2-40B4-BE49-F238E27FC236}">
                <a16:creationId xmlns:a16="http://schemas.microsoft.com/office/drawing/2014/main" id="{AC445038-940C-4588-9E84-08DD391C4A25}"/>
              </a:ext>
            </a:extLst>
          </p:cNvPr>
          <p:cNvSpPr>
            <a:spLocks noGrp="1"/>
          </p:cNvSpPr>
          <p:nvPr>
            <p:ph type="sldNum" sz="quarter" idx="12"/>
          </p:nvPr>
        </p:nvSpPr>
        <p:spPr/>
        <p:txBody>
          <a:bodyPr/>
          <a:lstStyle/>
          <a:p>
            <a:fld id="{BDCDBBEF-AA6C-4BA6-85B2-A17D7F280E38}" type="slidenum">
              <a:rPr lang="en-US" smtClean="0"/>
              <a:pPr/>
              <a:t>17</a:t>
            </a:fld>
            <a:endParaRPr lang="en-US"/>
          </a:p>
        </p:txBody>
      </p:sp>
    </p:spTree>
    <p:extLst>
      <p:ext uri="{BB962C8B-B14F-4D97-AF65-F5344CB8AC3E}">
        <p14:creationId xmlns:p14="http://schemas.microsoft.com/office/powerpoint/2010/main" val="26698850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DBA09B-F873-4C9D-8A75-2E1FA17F3D38}"/>
              </a:ext>
            </a:extLst>
          </p:cNvPr>
          <p:cNvSpPr>
            <a:spLocks noGrp="1"/>
          </p:cNvSpPr>
          <p:nvPr>
            <p:ph type="title"/>
          </p:nvPr>
        </p:nvSpPr>
        <p:spPr>
          <a:xfrm>
            <a:off x="685800" y="990600"/>
            <a:ext cx="8362950" cy="4587874"/>
          </a:xfrm>
        </p:spPr>
        <p:txBody>
          <a:bodyPr>
            <a:normAutofit fontScale="90000"/>
          </a:bodyPr>
          <a:lstStyle/>
          <a:p>
            <a:r>
              <a:rPr lang="en-IN" dirty="0"/>
              <a:t>Find the weight matrix required to store the vectors [1    1    -1     -1] ,</a:t>
            </a:r>
            <a:br>
              <a:rPr lang="en-IN" dirty="0"/>
            </a:br>
            <a:r>
              <a:rPr lang="en-IN" dirty="0"/>
              <a:t>[-1      1      1      -1] &amp; [-1     1   -1   1] into W1,W2,W3 resp. Calculate the total weight matrix to store all the vectors and check whether it is able to recognize the same vectors. Let the weight matrix be with no self connection.</a:t>
            </a:r>
            <a:br>
              <a:rPr lang="en-IN" dirty="0"/>
            </a:br>
            <a:endParaRPr lang="en-IN" dirty="0"/>
          </a:p>
        </p:txBody>
      </p:sp>
      <p:sp>
        <p:nvSpPr>
          <p:cNvPr id="3" name="Slide Number Placeholder 2">
            <a:extLst>
              <a:ext uri="{FF2B5EF4-FFF2-40B4-BE49-F238E27FC236}">
                <a16:creationId xmlns:a16="http://schemas.microsoft.com/office/drawing/2014/main" id="{4DC44E97-557F-43F0-8E27-613141031F6D}"/>
              </a:ext>
            </a:extLst>
          </p:cNvPr>
          <p:cNvSpPr>
            <a:spLocks noGrp="1"/>
          </p:cNvSpPr>
          <p:nvPr>
            <p:ph type="sldNum" sz="quarter" idx="12"/>
          </p:nvPr>
        </p:nvSpPr>
        <p:spPr/>
        <p:txBody>
          <a:bodyPr/>
          <a:lstStyle/>
          <a:p>
            <a:fld id="{BDCDBBEF-AA6C-4BA6-85B2-A17D7F280E38}" type="slidenum">
              <a:rPr lang="en-US" smtClean="0"/>
              <a:pPr/>
              <a:t>18</a:t>
            </a:fld>
            <a:endParaRPr lang="en-US"/>
          </a:p>
        </p:txBody>
      </p:sp>
    </p:spTree>
    <p:extLst>
      <p:ext uri="{BB962C8B-B14F-4D97-AF65-F5344CB8AC3E}">
        <p14:creationId xmlns:p14="http://schemas.microsoft.com/office/powerpoint/2010/main" val="19601955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0D3F28-3A4D-4395-A867-8C812DE2C3C2}"/>
              </a:ext>
            </a:extLst>
          </p:cNvPr>
          <p:cNvSpPr>
            <a:spLocks noGrp="1"/>
          </p:cNvSpPr>
          <p:nvPr>
            <p:ph type="title"/>
          </p:nvPr>
        </p:nvSpPr>
        <p:spPr>
          <a:xfrm>
            <a:off x="628650" y="2362200"/>
            <a:ext cx="7886700" cy="1325563"/>
          </a:xfrm>
        </p:spPr>
        <p:txBody>
          <a:bodyPr>
            <a:normAutofit fontScale="90000"/>
          </a:bodyPr>
          <a:lstStyle/>
          <a:p>
            <a:r>
              <a:rPr lang="en-IN" dirty="0"/>
              <a:t>Construct the auto-associative network to store vectors [-1   1  1  1]. Use iterative auto-associative network to test the vector with three missing values.</a:t>
            </a:r>
          </a:p>
        </p:txBody>
      </p:sp>
      <p:sp>
        <p:nvSpPr>
          <p:cNvPr id="3" name="Slide Number Placeholder 2">
            <a:extLst>
              <a:ext uri="{FF2B5EF4-FFF2-40B4-BE49-F238E27FC236}">
                <a16:creationId xmlns:a16="http://schemas.microsoft.com/office/drawing/2014/main" id="{6AE1E6E4-2A6B-469A-8D5B-E306D38B92B0}"/>
              </a:ext>
            </a:extLst>
          </p:cNvPr>
          <p:cNvSpPr>
            <a:spLocks noGrp="1"/>
          </p:cNvSpPr>
          <p:nvPr>
            <p:ph type="sldNum" sz="quarter" idx="12"/>
          </p:nvPr>
        </p:nvSpPr>
        <p:spPr/>
        <p:txBody>
          <a:bodyPr/>
          <a:lstStyle/>
          <a:p>
            <a:fld id="{BDCDBBEF-AA6C-4BA6-85B2-A17D7F280E38}" type="slidenum">
              <a:rPr lang="en-US" smtClean="0"/>
              <a:pPr/>
              <a:t>19</a:t>
            </a:fld>
            <a:endParaRPr lang="en-US"/>
          </a:p>
        </p:txBody>
      </p:sp>
    </p:spTree>
    <p:extLst>
      <p:ext uri="{BB962C8B-B14F-4D97-AF65-F5344CB8AC3E}">
        <p14:creationId xmlns:p14="http://schemas.microsoft.com/office/powerpoint/2010/main" val="27145217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2"/>
          <p:cNvSpPr txBox="1">
            <a:spLocks noGrp="1"/>
          </p:cNvSpPr>
          <p:nvPr>
            <p:ph type="title"/>
          </p:nvPr>
        </p:nvSpPr>
        <p:spPr>
          <a:xfrm>
            <a:off x="629842" y="457203"/>
            <a:ext cx="5058926" cy="742013"/>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chemeClr val="dk1"/>
              </a:buClr>
              <a:buSzPts val="4800"/>
              <a:buFont typeface="Calibri"/>
              <a:buNone/>
            </a:pPr>
            <a:r>
              <a:rPr lang="en-US" sz="4800" b="1"/>
              <a:t>Course Objectives</a:t>
            </a:r>
            <a:endParaRPr sz="4800" b="1"/>
          </a:p>
        </p:txBody>
      </p:sp>
      <p:sp>
        <p:nvSpPr>
          <p:cNvPr id="196" name="Google Shape;196;p2"/>
          <p:cNvSpPr txBox="1">
            <a:spLocks noGrp="1"/>
          </p:cNvSpPr>
          <p:nvPr>
            <p:ph type="body" idx="2"/>
          </p:nvPr>
        </p:nvSpPr>
        <p:spPr>
          <a:xfrm>
            <a:off x="629841" y="1477006"/>
            <a:ext cx="8179308" cy="3811588"/>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800"/>
              <a:buNone/>
            </a:pPr>
            <a:r>
              <a:rPr lang="en-US" sz="2800" b="1" dirty="0"/>
              <a:t> </a:t>
            </a:r>
            <a:endParaRPr sz="2800"/>
          </a:p>
          <a:p>
            <a:pPr marL="0" lvl="0" indent="0" algn="l" rtl="0">
              <a:lnSpc>
                <a:spcPct val="90000"/>
              </a:lnSpc>
              <a:spcBef>
                <a:spcPts val="1000"/>
              </a:spcBef>
              <a:spcAft>
                <a:spcPts val="0"/>
              </a:spcAft>
              <a:buClr>
                <a:schemeClr val="dk1"/>
              </a:buClr>
              <a:buSzPts val="2800"/>
              <a:buFont typeface="Arial"/>
              <a:buNone/>
            </a:pPr>
            <a:endParaRPr sz="2800" b="1"/>
          </a:p>
          <a:p>
            <a:pPr marL="0" lvl="0" indent="0" algn="l" rtl="0">
              <a:lnSpc>
                <a:spcPct val="90000"/>
              </a:lnSpc>
              <a:spcBef>
                <a:spcPts val="1000"/>
              </a:spcBef>
              <a:spcAft>
                <a:spcPts val="0"/>
              </a:spcAft>
              <a:buClr>
                <a:schemeClr val="dk1"/>
              </a:buClr>
              <a:buSzPts val="2800"/>
              <a:buFont typeface="Noto Sans Symbols"/>
              <a:buNone/>
            </a:pPr>
            <a:endParaRPr sz="2800" b="1"/>
          </a:p>
        </p:txBody>
      </p:sp>
      <p:sp>
        <p:nvSpPr>
          <p:cNvPr id="197" name="Google Shape;197;p2"/>
          <p:cNvSpPr txBox="1">
            <a:spLocks noGrp="1"/>
          </p:cNvSpPr>
          <p:nvPr>
            <p:ph type="sldNum" idx="12"/>
          </p:nvPr>
        </p:nvSpPr>
        <p:spPr>
          <a:xfrm>
            <a:off x="6457950" y="6356353"/>
            <a:ext cx="20574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2</a:t>
            </a:fld>
            <a:endParaRPr/>
          </a:p>
        </p:txBody>
      </p:sp>
      <p:graphicFrame>
        <p:nvGraphicFramePr>
          <p:cNvPr id="5" name="Table 4"/>
          <p:cNvGraphicFramePr>
            <a:graphicFrameLocks noGrp="1"/>
          </p:cNvGraphicFramePr>
          <p:nvPr/>
        </p:nvGraphicFramePr>
        <p:xfrm>
          <a:off x="534650" y="1634063"/>
          <a:ext cx="8313295" cy="4160034"/>
        </p:xfrm>
        <a:graphic>
          <a:graphicData uri="http://schemas.openxmlformats.org/drawingml/2006/table">
            <a:tbl>
              <a:tblPr firstRow="1" bandRow="1">
                <a:tableStyleId>{22838BEF-8BB2-4498-84A7-C5851F593DF1}</a:tableStyleId>
              </a:tblPr>
              <a:tblGrid>
                <a:gridCol w="8313295">
                  <a:extLst>
                    <a:ext uri="{9D8B030D-6E8A-4147-A177-3AD203B41FA5}">
                      <a16:colId xmlns:a16="http://schemas.microsoft.com/office/drawing/2014/main" val="20000"/>
                    </a:ext>
                  </a:extLst>
                </a:gridCol>
              </a:tblGrid>
              <a:tr h="1348978">
                <a:tc>
                  <a:txBody>
                    <a:bodyPr/>
                    <a:lstStyle/>
                    <a:p>
                      <a:r>
                        <a:rPr lang="en-US" sz="2000" b="1" u="none" strike="noStrike" cap="none" dirty="0">
                          <a:latin typeface="Calibri" pitchFamily="34" charset="0"/>
                          <a:sym typeface="Arial"/>
                        </a:rPr>
                        <a:t>To introduce soft computing concepts and techniques of artificial neural networks, fuzzy sets, fuzzy logic and genetic algorithms</a:t>
                      </a:r>
                    </a:p>
                  </a:txBody>
                  <a:tcPr marL="68580" marR="68580" anchor="ctr"/>
                </a:tc>
                <a:extLst>
                  <a:ext uri="{0D108BD9-81ED-4DB2-BD59-A6C34878D82A}">
                    <a16:rowId xmlns:a16="http://schemas.microsoft.com/office/drawing/2014/main" val="10000"/>
                  </a:ext>
                </a:extLst>
              </a:tr>
              <a:tr h="874885">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2000" b="1" u="none" strike="noStrike" cap="none" dirty="0">
                          <a:latin typeface="Calibri" pitchFamily="34" charset="0"/>
                          <a:sym typeface="Arial"/>
                        </a:rPr>
                        <a:t>To understand the various techniques from the application point of view.</a:t>
                      </a:r>
                    </a:p>
                    <a:p>
                      <a:endParaRPr lang="en-US" sz="2000" b="1" dirty="0">
                        <a:latin typeface="Calibri" pitchFamily="34" charset="0"/>
                      </a:endParaRPr>
                    </a:p>
                  </a:txBody>
                  <a:tcPr marL="68580" marR="68580" anchor="ctr"/>
                </a:tc>
                <a:extLst>
                  <a:ext uri="{0D108BD9-81ED-4DB2-BD59-A6C34878D82A}">
                    <a16:rowId xmlns:a16="http://schemas.microsoft.com/office/drawing/2014/main" val="10001"/>
                  </a:ext>
                </a:extLst>
              </a:tr>
              <a:tr h="1235131">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2000" b="1" u="none" strike="noStrike" cap="none" dirty="0">
                          <a:latin typeface="Calibri" pitchFamily="34" charset="0"/>
                          <a:sym typeface="Arial"/>
                        </a:rPr>
                        <a:t>To analyze various soft computing techniques and decide the technique to be used in a particular problem situation. </a:t>
                      </a:r>
                    </a:p>
                    <a:p>
                      <a:endParaRPr lang="en-US" sz="2000" b="1" dirty="0">
                        <a:latin typeface="Calibri" pitchFamily="34" charset="0"/>
                      </a:endParaRPr>
                    </a:p>
                  </a:txBody>
                  <a:tcPr marL="68580" marR="68580" anchor="ctr"/>
                </a:tc>
                <a:extLst>
                  <a:ext uri="{0D108BD9-81ED-4DB2-BD59-A6C34878D82A}">
                    <a16:rowId xmlns:a16="http://schemas.microsoft.com/office/drawing/2014/main" val="10002"/>
                  </a:ext>
                </a:extLst>
              </a:tr>
              <a:tr h="626143">
                <a:tc>
                  <a:txBody>
                    <a:bodyPr/>
                    <a:lstStyle/>
                    <a:p>
                      <a:r>
                        <a:rPr lang="en-US" sz="2000" b="1" u="none" strike="noStrike" cap="none" dirty="0">
                          <a:latin typeface="Calibri" pitchFamily="34" charset="0"/>
                          <a:sym typeface="Arial"/>
                        </a:rPr>
                        <a:t>To implement soft computing based solutions for real-world problems</a:t>
                      </a:r>
                    </a:p>
                    <a:p>
                      <a:endParaRPr lang="en-US" sz="2000" b="1" dirty="0">
                        <a:latin typeface="Calibri" pitchFamily="34" charset="0"/>
                      </a:endParaRPr>
                    </a:p>
                  </a:txBody>
                  <a:tcPr marL="68580" marR="68580" anchor="ctr"/>
                </a:tc>
                <a:extLst>
                  <a:ext uri="{0D108BD9-81ED-4DB2-BD59-A6C34878D82A}">
                    <a16:rowId xmlns:a16="http://schemas.microsoft.com/office/drawing/2014/main" val="10003"/>
                  </a:ext>
                </a:extLst>
              </a:tr>
            </a:tbl>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3C19B2-75DF-432F-A7F2-7A7C41AE02B2}"/>
              </a:ext>
            </a:extLst>
          </p:cNvPr>
          <p:cNvSpPr>
            <a:spLocks noGrp="1"/>
          </p:cNvSpPr>
          <p:nvPr>
            <p:ph type="title"/>
          </p:nvPr>
        </p:nvSpPr>
        <p:spPr/>
        <p:txBody>
          <a:bodyPr/>
          <a:lstStyle/>
          <a:p>
            <a:endParaRPr lang="en-IN"/>
          </a:p>
        </p:txBody>
      </p:sp>
      <p:sp>
        <p:nvSpPr>
          <p:cNvPr id="3" name="Slide Number Placeholder 2">
            <a:extLst>
              <a:ext uri="{FF2B5EF4-FFF2-40B4-BE49-F238E27FC236}">
                <a16:creationId xmlns:a16="http://schemas.microsoft.com/office/drawing/2014/main" id="{B20D584E-F0C7-4985-B016-AFA4F1EADF80}"/>
              </a:ext>
            </a:extLst>
          </p:cNvPr>
          <p:cNvSpPr>
            <a:spLocks noGrp="1"/>
          </p:cNvSpPr>
          <p:nvPr>
            <p:ph type="sldNum" sz="quarter" idx="12"/>
          </p:nvPr>
        </p:nvSpPr>
        <p:spPr/>
        <p:txBody>
          <a:bodyPr/>
          <a:lstStyle/>
          <a:p>
            <a:fld id="{BDCDBBEF-AA6C-4BA6-85B2-A17D7F280E38}" type="slidenum">
              <a:rPr lang="en-US" smtClean="0"/>
              <a:pPr/>
              <a:t>20</a:t>
            </a:fld>
            <a:endParaRPr lang="en-US"/>
          </a:p>
        </p:txBody>
      </p:sp>
      <p:pic>
        <p:nvPicPr>
          <p:cNvPr id="5" name="Picture 4">
            <a:extLst>
              <a:ext uri="{FF2B5EF4-FFF2-40B4-BE49-F238E27FC236}">
                <a16:creationId xmlns:a16="http://schemas.microsoft.com/office/drawing/2014/main" id="{B35845B4-3D16-48B8-959F-10DC870C898C}"/>
              </a:ext>
            </a:extLst>
          </p:cNvPr>
          <p:cNvPicPr>
            <a:picLocks noChangeAspect="1"/>
          </p:cNvPicPr>
          <p:nvPr/>
        </p:nvPicPr>
        <p:blipFill>
          <a:blip r:embed="rId2"/>
          <a:stretch>
            <a:fillRect/>
          </a:stretch>
        </p:blipFill>
        <p:spPr>
          <a:xfrm>
            <a:off x="152400" y="1271286"/>
            <a:ext cx="8669475" cy="5221588"/>
          </a:xfrm>
          <a:prstGeom prst="rect">
            <a:avLst/>
          </a:prstGeom>
        </p:spPr>
      </p:pic>
    </p:spTree>
    <p:extLst>
      <p:ext uri="{BB962C8B-B14F-4D97-AF65-F5344CB8AC3E}">
        <p14:creationId xmlns:p14="http://schemas.microsoft.com/office/powerpoint/2010/main" val="20656224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0" name="Rectangle 5"/>
          <p:cNvSpPr>
            <a:spLocks noGrp="1" noChangeArrowheads="1"/>
          </p:cNvSpPr>
          <p:nvPr>
            <p:ph type="body" sz="half" idx="1"/>
          </p:nvPr>
        </p:nvSpPr>
        <p:spPr>
          <a:xfrm>
            <a:off x="457200" y="1143000"/>
            <a:ext cx="8229600" cy="5181600"/>
          </a:xfrm>
        </p:spPr>
        <p:txBody>
          <a:bodyPr rtlCol="0">
            <a:noAutofit/>
          </a:bodyPr>
          <a:lstStyle/>
          <a:p>
            <a:pPr marL="914400" indent="-457200" fontAlgn="auto">
              <a:lnSpc>
                <a:spcPct val="130000"/>
              </a:lnSpc>
              <a:spcAft>
                <a:spcPts val="0"/>
              </a:spcAft>
              <a:defRPr/>
            </a:pPr>
            <a:r>
              <a:rPr lang="en-US" sz="2000" dirty="0">
                <a:solidFill>
                  <a:schemeClr val="accent6">
                    <a:lumMod val="50000"/>
                  </a:schemeClr>
                </a:solidFill>
                <a:latin typeface="Tahoma" pitchFamily="34" charset="0"/>
                <a:ea typeface="+mj-ea"/>
                <a:cs typeface="Tahoma" pitchFamily="34" charset="0"/>
              </a:rPr>
              <a:t>Binary pattern pairs </a:t>
            </a:r>
            <a:r>
              <a:rPr lang="en-US" sz="2000" i="1" dirty="0">
                <a:solidFill>
                  <a:schemeClr val="accent6">
                    <a:lumMod val="50000"/>
                  </a:schemeClr>
                </a:solidFill>
                <a:latin typeface="Tahoma" pitchFamily="34" charset="0"/>
                <a:ea typeface="+mj-ea"/>
                <a:cs typeface="Tahoma" pitchFamily="34" charset="0"/>
              </a:rPr>
              <a:t>s:t </a:t>
            </a:r>
            <a:r>
              <a:rPr lang="en-US" sz="2000" dirty="0">
                <a:solidFill>
                  <a:schemeClr val="accent6">
                    <a:lumMod val="50000"/>
                  </a:schemeClr>
                </a:solidFill>
                <a:latin typeface="Tahoma" pitchFamily="34" charset="0"/>
                <a:ea typeface="+mj-ea"/>
                <a:cs typeface="Tahoma" pitchFamily="34" charset="0"/>
              </a:rPr>
              <a:t>with |</a:t>
            </a:r>
            <a:r>
              <a:rPr lang="en-US" sz="2000" i="1" dirty="0">
                <a:solidFill>
                  <a:schemeClr val="accent6">
                    <a:lumMod val="50000"/>
                  </a:schemeClr>
                </a:solidFill>
                <a:latin typeface="Tahoma" pitchFamily="34" charset="0"/>
                <a:ea typeface="+mj-ea"/>
                <a:cs typeface="Tahoma" pitchFamily="34" charset="0"/>
              </a:rPr>
              <a:t>s</a:t>
            </a:r>
            <a:r>
              <a:rPr lang="en-US" sz="2000" dirty="0">
                <a:solidFill>
                  <a:schemeClr val="accent6">
                    <a:lumMod val="50000"/>
                  </a:schemeClr>
                </a:solidFill>
                <a:latin typeface="Tahoma" pitchFamily="34" charset="0"/>
                <a:ea typeface="+mj-ea"/>
                <a:cs typeface="Tahoma" pitchFamily="34" charset="0"/>
              </a:rPr>
              <a:t>| = 4 and |</a:t>
            </a:r>
            <a:r>
              <a:rPr lang="en-US" sz="2000" i="1" dirty="0">
                <a:solidFill>
                  <a:schemeClr val="accent6">
                    <a:lumMod val="50000"/>
                  </a:schemeClr>
                </a:solidFill>
                <a:latin typeface="Tahoma" pitchFamily="34" charset="0"/>
                <a:ea typeface="+mj-ea"/>
                <a:cs typeface="Tahoma" pitchFamily="34" charset="0"/>
              </a:rPr>
              <a:t>t</a:t>
            </a:r>
            <a:r>
              <a:rPr lang="en-US" sz="2000" dirty="0">
                <a:solidFill>
                  <a:schemeClr val="accent6">
                    <a:lumMod val="50000"/>
                  </a:schemeClr>
                </a:solidFill>
                <a:latin typeface="Tahoma" pitchFamily="34" charset="0"/>
                <a:ea typeface="+mj-ea"/>
                <a:cs typeface="Tahoma" pitchFamily="34" charset="0"/>
              </a:rPr>
              <a:t>| = 2.</a:t>
            </a:r>
          </a:p>
          <a:p>
            <a:pPr marL="914400" indent="-457200" fontAlgn="auto">
              <a:lnSpc>
                <a:spcPct val="130000"/>
              </a:lnSpc>
              <a:spcAft>
                <a:spcPts val="0"/>
              </a:spcAft>
              <a:defRPr/>
            </a:pPr>
            <a:r>
              <a:rPr lang="en-US" sz="2000" dirty="0">
                <a:solidFill>
                  <a:schemeClr val="accent6">
                    <a:lumMod val="50000"/>
                  </a:schemeClr>
                </a:solidFill>
                <a:latin typeface="Tahoma" pitchFamily="34" charset="0"/>
                <a:ea typeface="+mj-ea"/>
                <a:cs typeface="Tahoma" pitchFamily="34" charset="0"/>
              </a:rPr>
              <a:t>Total weighted input to output units:</a:t>
            </a:r>
          </a:p>
          <a:p>
            <a:pPr marL="914400" indent="-457200" fontAlgn="auto">
              <a:lnSpc>
                <a:spcPct val="130000"/>
              </a:lnSpc>
              <a:spcAft>
                <a:spcPts val="0"/>
              </a:spcAft>
              <a:defRPr/>
            </a:pPr>
            <a:r>
              <a:rPr lang="en-US" sz="2000" dirty="0">
                <a:solidFill>
                  <a:schemeClr val="accent6">
                    <a:lumMod val="50000"/>
                  </a:schemeClr>
                </a:solidFill>
                <a:latin typeface="Tahoma" pitchFamily="34" charset="0"/>
                <a:ea typeface="+mj-ea"/>
                <a:cs typeface="Tahoma" pitchFamily="34" charset="0"/>
              </a:rPr>
              <a:t>Activation function: threshold</a:t>
            </a:r>
          </a:p>
          <a:p>
            <a:pPr marL="914400" indent="-457200" fontAlgn="auto">
              <a:lnSpc>
                <a:spcPct val="130000"/>
              </a:lnSpc>
              <a:spcAft>
                <a:spcPts val="0"/>
              </a:spcAft>
              <a:defRPr/>
            </a:pPr>
            <a:endParaRPr lang="en-US" sz="900" dirty="0">
              <a:solidFill>
                <a:schemeClr val="accent6">
                  <a:lumMod val="50000"/>
                </a:schemeClr>
              </a:solidFill>
              <a:latin typeface="Tahoma" pitchFamily="34" charset="0"/>
              <a:ea typeface="+mj-ea"/>
              <a:cs typeface="Tahoma" pitchFamily="34" charset="0"/>
            </a:endParaRPr>
          </a:p>
          <a:p>
            <a:pPr marL="914400" indent="-457200" fontAlgn="auto">
              <a:lnSpc>
                <a:spcPct val="130000"/>
              </a:lnSpc>
              <a:spcAft>
                <a:spcPts val="0"/>
              </a:spcAft>
              <a:defRPr/>
            </a:pPr>
            <a:r>
              <a:rPr lang="en-US" sz="2000" dirty="0">
                <a:solidFill>
                  <a:schemeClr val="accent6">
                    <a:lumMod val="50000"/>
                  </a:schemeClr>
                </a:solidFill>
                <a:latin typeface="Tahoma" pitchFamily="34" charset="0"/>
                <a:ea typeface="+mj-ea"/>
                <a:cs typeface="Tahoma" pitchFamily="34" charset="0"/>
              </a:rPr>
              <a:t>Weights are computed by </a:t>
            </a:r>
            <a:r>
              <a:rPr lang="en-US" sz="2000" dirty="0" err="1">
                <a:solidFill>
                  <a:schemeClr val="accent6">
                    <a:lumMod val="50000"/>
                  </a:schemeClr>
                </a:solidFill>
                <a:latin typeface="Tahoma" pitchFamily="34" charset="0"/>
                <a:ea typeface="+mj-ea"/>
                <a:cs typeface="Tahoma" pitchFamily="34" charset="0"/>
              </a:rPr>
              <a:t>Hebbian</a:t>
            </a:r>
            <a:r>
              <a:rPr lang="en-US" sz="2000" dirty="0">
                <a:solidFill>
                  <a:schemeClr val="accent6">
                    <a:lumMod val="50000"/>
                  </a:schemeClr>
                </a:solidFill>
                <a:latin typeface="Tahoma" pitchFamily="34" charset="0"/>
                <a:ea typeface="+mj-ea"/>
                <a:cs typeface="Tahoma" pitchFamily="34" charset="0"/>
              </a:rPr>
              <a:t> rule (sum of outer products of all training pairs)</a:t>
            </a:r>
          </a:p>
          <a:p>
            <a:pPr marL="914400" indent="-457200" fontAlgn="auto">
              <a:lnSpc>
                <a:spcPct val="130000"/>
              </a:lnSpc>
              <a:spcAft>
                <a:spcPts val="0"/>
              </a:spcAft>
              <a:defRPr/>
            </a:pPr>
            <a:r>
              <a:rPr lang="en-US" sz="2000" dirty="0">
                <a:solidFill>
                  <a:schemeClr val="accent6">
                    <a:lumMod val="50000"/>
                  </a:schemeClr>
                </a:solidFill>
                <a:latin typeface="Tahoma" pitchFamily="34" charset="0"/>
                <a:ea typeface="+mj-ea"/>
                <a:cs typeface="Tahoma" pitchFamily="34" charset="0"/>
              </a:rPr>
              <a:t>Training samples:</a:t>
            </a:r>
          </a:p>
          <a:p>
            <a:pPr lvl="2" fontAlgn="auto">
              <a:lnSpc>
                <a:spcPct val="130000"/>
              </a:lnSpc>
              <a:spcAft>
                <a:spcPts val="0"/>
              </a:spcAft>
              <a:buFontTx/>
              <a:buNone/>
              <a:defRPr/>
            </a:pPr>
            <a:r>
              <a:rPr lang="en-US" sz="2000" dirty="0">
                <a:solidFill>
                  <a:schemeClr val="accent6">
                    <a:lumMod val="50000"/>
                  </a:schemeClr>
                </a:solidFill>
                <a:latin typeface="Tahoma" pitchFamily="34" charset="0"/>
                <a:ea typeface="+mj-ea"/>
                <a:cs typeface="Tahoma" pitchFamily="34" charset="0"/>
              </a:rPr>
              <a:t>	                  s(p)                      t(p)</a:t>
            </a:r>
          </a:p>
          <a:p>
            <a:pPr lvl="2" fontAlgn="auto">
              <a:lnSpc>
                <a:spcPct val="130000"/>
              </a:lnSpc>
              <a:spcAft>
                <a:spcPts val="0"/>
              </a:spcAft>
              <a:buFontTx/>
              <a:buNone/>
              <a:defRPr/>
            </a:pPr>
            <a:r>
              <a:rPr lang="en-US" sz="2000" dirty="0">
                <a:solidFill>
                  <a:schemeClr val="accent6">
                    <a:lumMod val="50000"/>
                  </a:schemeClr>
                </a:solidFill>
                <a:latin typeface="Tahoma" pitchFamily="34" charset="0"/>
                <a:ea typeface="+mj-ea"/>
                <a:cs typeface="Tahoma" pitchFamily="34" charset="0"/>
              </a:rPr>
              <a:t>  p=1         (1 0 0 0)                 (1, 0)</a:t>
            </a:r>
          </a:p>
          <a:p>
            <a:pPr lvl="2" fontAlgn="auto">
              <a:lnSpc>
                <a:spcPct val="130000"/>
              </a:lnSpc>
              <a:spcAft>
                <a:spcPts val="0"/>
              </a:spcAft>
              <a:buFontTx/>
              <a:buNone/>
              <a:defRPr/>
            </a:pPr>
            <a:r>
              <a:rPr lang="en-US" sz="2000" dirty="0">
                <a:solidFill>
                  <a:schemeClr val="accent6">
                    <a:lumMod val="50000"/>
                  </a:schemeClr>
                </a:solidFill>
                <a:latin typeface="Tahoma" pitchFamily="34" charset="0"/>
                <a:ea typeface="+mj-ea"/>
                <a:cs typeface="Tahoma" pitchFamily="34" charset="0"/>
              </a:rPr>
              <a:t>  p=2         (1 1 0 0)                 (1, 0)</a:t>
            </a:r>
          </a:p>
          <a:p>
            <a:pPr lvl="2" fontAlgn="auto">
              <a:lnSpc>
                <a:spcPct val="130000"/>
              </a:lnSpc>
              <a:spcAft>
                <a:spcPts val="0"/>
              </a:spcAft>
              <a:buFontTx/>
              <a:buNone/>
              <a:defRPr/>
            </a:pPr>
            <a:r>
              <a:rPr lang="en-US" sz="2000" dirty="0">
                <a:solidFill>
                  <a:schemeClr val="accent6">
                    <a:lumMod val="50000"/>
                  </a:schemeClr>
                </a:solidFill>
                <a:latin typeface="Tahoma" pitchFamily="34" charset="0"/>
                <a:ea typeface="+mj-ea"/>
                <a:cs typeface="Tahoma" pitchFamily="34" charset="0"/>
              </a:rPr>
              <a:t>  p=3         (0 0 0 1)                 (0, 1)</a:t>
            </a:r>
          </a:p>
          <a:p>
            <a:pPr lvl="2" fontAlgn="auto">
              <a:lnSpc>
                <a:spcPct val="130000"/>
              </a:lnSpc>
              <a:spcAft>
                <a:spcPts val="0"/>
              </a:spcAft>
              <a:buFontTx/>
              <a:buNone/>
              <a:defRPr/>
            </a:pPr>
            <a:r>
              <a:rPr lang="en-US" sz="2000" dirty="0">
                <a:solidFill>
                  <a:schemeClr val="accent6">
                    <a:lumMod val="50000"/>
                  </a:schemeClr>
                </a:solidFill>
                <a:latin typeface="Tahoma" pitchFamily="34" charset="0"/>
                <a:ea typeface="+mj-ea"/>
                <a:cs typeface="Tahoma" pitchFamily="34" charset="0"/>
              </a:rPr>
              <a:t>  p=4         (0 0 1 1)                 (0, 1)</a:t>
            </a:r>
          </a:p>
          <a:p>
            <a:pPr lvl="2" fontAlgn="auto">
              <a:lnSpc>
                <a:spcPct val="130000"/>
              </a:lnSpc>
              <a:spcBef>
                <a:spcPct val="0"/>
              </a:spcBef>
              <a:spcAft>
                <a:spcPts val="0"/>
              </a:spcAft>
              <a:buFontTx/>
              <a:buNone/>
              <a:defRPr/>
            </a:pPr>
            <a:r>
              <a:rPr lang="en-US" sz="2000" dirty="0">
                <a:solidFill>
                  <a:schemeClr val="accent6">
                    <a:lumMod val="50000"/>
                  </a:schemeClr>
                </a:solidFill>
                <a:latin typeface="Tahoma" pitchFamily="34" charset="0"/>
                <a:ea typeface="+mj-ea"/>
                <a:cs typeface="Tahoma" pitchFamily="34" charset="0"/>
              </a:rPr>
              <a:t>                      </a:t>
            </a:r>
          </a:p>
        </p:txBody>
      </p:sp>
      <p:graphicFrame>
        <p:nvGraphicFramePr>
          <p:cNvPr id="3074" name="Object 6"/>
          <p:cNvGraphicFramePr>
            <a:graphicFrameLocks noGrp="1" noChangeAspect="1"/>
          </p:cNvGraphicFramePr>
          <p:nvPr>
            <p:ph sz="quarter" idx="2"/>
          </p:nvPr>
        </p:nvGraphicFramePr>
        <p:xfrm>
          <a:off x="5661025" y="1697038"/>
          <a:ext cx="1654175" cy="512762"/>
        </p:xfrm>
        <a:graphic>
          <a:graphicData uri="http://schemas.openxmlformats.org/presentationml/2006/ole">
            <mc:AlternateContent xmlns:mc="http://schemas.openxmlformats.org/markup-compatibility/2006">
              <mc:Choice xmlns:v="urn:schemas-microsoft-com:vml" Requires="v">
                <p:oleObj name="Equation" r:id="rId2" imgW="1104840" imgH="342720" progId="Equation.3">
                  <p:embed/>
                </p:oleObj>
              </mc:Choice>
              <mc:Fallback>
                <p:oleObj name="Equation" r:id="rId2" imgW="1104840" imgH="342720" progId="Equation.3">
                  <p:embed/>
                  <p:pic>
                    <p:nvPicPr>
                      <p:cNvPr id="0" name="Object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61025" y="1697038"/>
                        <a:ext cx="1654175" cy="5127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075" name="Object 9"/>
          <p:cNvGraphicFramePr>
            <a:graphicFrameLocks noGrp="1" noChangeAspect="1"/>
          </p:cNvGraphicFramePr>
          <p:nvPr>
            <p:ph sz="quarter" idx="3"/>
          </p:nvPr>
        </p:nvGraphicFramePr>
        <p:xfrm>
          <a:off x="4918075" y="2057400"/>
          <a:ext cx="2778125" cy="723900"/>
        </p:xfrm>
        <a:graphic>
          <a:graphicData uri="http://schemas.openxmlformats.org/presentationml/2006/ole">
            <mc:AlternateContent xmlns:mc="http://schemas.openxmlformats.org/markup-compatibility/2006">
              <mc:Choice xmlns:v="urn:schemas-microsoft-com:vml" Requires="v">
                <p:oleObj name="Equation" r:id="rId4" imgW="1854000" imgH="482400" progId="Equation.3">
                  <p:embed/>
                </p:oleObj>
              </mc:Choice>
              <mc:Fallback>
                <p:oleObj name="Equation" r:id="rId4" imgW="1854000" imgH="482400" progId="Equation.3">
                  <p:embed/>
                  <p:pic>
                    <p:nvPicPr>
                      <p:cNvPr id="0" name="Object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18075" y="2057400"/>
                        <a:ext cx="2778125" cy="723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079" name="Text Box 4"/>
          <p:cNvSpPr txBox="1">
            <a:spLocks noChangeArrowheads="1"/>
          </p:cNvSpPr>
          <p:nvPr/>
        </p:nvSpPr>
        <p:spPr bwMode="auto">
          <a:xfrm>
            <a:off x="1219200" y="0"/>
            <a:ext cx="6553200" cy="892552"/>
          </a:xfrm>
          <a:prstGeom prst="rect">
            <a:avLst/>
          </a:prstGeom>
          <a:noFill/>
          <a:ln w="9525">
            <a:noFill/>
            <a:miter lim="800000"/>
            <a:headEnd/>
            <a:tailEnd/>
          </a:ln>
        </p:spPr>
        <p:txBody>
          <a:bodyPr wrap="square">
            <a:spAutoFit/>
          </a:bodyPr>
          <a:lstStyle/>
          <a:p>
            <a:pPr algn="ctr" eaLnBrk="1" hangingPunct="1">
              <a:spcBef>
                <a:spcPct val="50000"/>
              </a:spcBef>
              <a:defRPr/>
            </a:pPr>
            <a:r>
              <a:rPr lang="en-US" sz="2600" b="1" dirty="0">
                <a:solidFill>
                  <a:srgbClr val="C00000"/>
                </a:solidFill>
                <a:latin typeface="Tahoma" pitchFamily="34" charset="0"/>
                <a:ea typeface="+mj-ea"/>
                <a:cs typeface="Tahoma" pitchFamily="34" charset="0"/>
              </a:rPr>
              <a:t>HETERO-ASSOCIATIVE MEMORY NETWORK</a:t>
            </a:r>
          </a:p>
        </p:txBody>
      </p:sp>
      <p:graphicFrame>
        <p:nvGraphicFramePr>
          <p:cNvPr id="3076" name="Object 12"/>
          <p:cNvGraphicFramePr>
            <a:graphicFrameLocks noChangeAspect="1"/>
          </p:cNvGraphicFramePr>
          <p:nvPr/>
        </p:nvGraphicFramePr>
        <p:xfrm>
          <a:off x="4038600" y="3429000"/>
          <a:ext cx="1865313" cy="666750"/>
        </p:xfrm>
        <a:graphic>
          <a:graphicData uri="http://schemas.openxmlformats.org/presentationml/2006/ole">
            <mc:AlternateContent xmlns:mc="http://schemas.openxmlformats.org/markup-compatibility/2006">
              <mc:Choice xmlns:v="urn:schemas-microsoft-com:vml" Requires="v">
                <p:oleObj name="Equation" r:id="rId6" imgW="1244520" imgH="444240" progId="Equation.3">
                  <p:embed/>
                </p:oleObj>
              </mc:Choice>
              <mc:Fallback>
                <p:oleObj name="Equation" r:id="rId6" imgW="1244520" imgH="444240" progId="Equation.3">
                  <p:embed/>
                  <p:pic>
                    <p:nvPicPr>
                      <p:cNvPr id="0" name="Object 1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038600" y="3429000"/>
                        <a:ext cx="1865313" cy="666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ext Box 13"/>
          <p:cNvSpPr txBox="1">
            <a:spLocks noChangeArrowheads="1"/>
          </p:cNvSpPr>
          <p:nvPr/>
        </p:nvSpPr>
        <p:spPr bwMode="auto">
          <a:xfrm>
            <a:off x="1447800" y="6858000"/>
            <a:ext cx="4953000" cy="396875"/>
          </a:xfrm>
          <a:prstGeom prst="rect">
            <a:avLst/>
          </a:prstGeom>
          <a:noFill/>
          <a:ln w="9525">
            <a:noFill/>
            <a:miter lim="800000"/>
            <a:headEnd/>
            <a:tailEnd/>
          </a:ln>
        </p:spPr>
        <p:txBody>
          <a:bodyPr>
            <a:spAutoFit/>
          </a:bodyPr>
          <a:lstStyle/>
          <a:p>
            <a:pPr lvl="2" eaLnBrk="1" hangingPunct="1"/>
            <a:endParaRPr lang="en-US" sz="2000">
              <a:latin typeface="Times New Roman" pitchFamily="18"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098" name="Object 5"/>
          <p:cNvGraphicFramePr>
            <a:graphicFrameLocks noGrp="1" noChangeAspect="1"/>
          </p:cNvGraphicFramePr>
          <p:nvPr>
            <p:ph sz="quarter" idx="1"/>
          </p:nvPr>
        </p:nvGraphicFramePr>
        <p:xfrm>
          <a:off x="1219200" y="1371600"/>
          <a:ext cx="2897188" cy="1371600"/>
        </p:xfrm>
        <a:graphic>
          <a:graphicData uri="http://schemas.openxmlformats.org/presentationml/2006/ole">
            <mc:AlternateContent xmlns:mc="http://schemas.openxmlformats.org/markup-compatibility/2006">
              <mc:Choice xmlns:v="urn:schemas-microsoft-com:vml" Requires="v">
                <p:oleObj name="Equation" r:id="rId2" imgW="1930320" imgH="914400" progId="Equation.3">
                  <p:embed/>
                </p:oleObj>
              </mc:Choice>
              <mc:Fallback>
                <p:oleObj name="Equation" r:id="rId2" imgW="1930320" imgH="914400" progId="Equation.3">
                  <p:embed/>
                  <p:pic>
                    <p:nvPicPr>
                      <p:cNvPr id="0" name="Object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9200" y="1371600"/>
                        <a:ext cx="2897188" cy="1371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099" name="Object 7"/>
          <p:cNvGraphicFramePr>
            <a:graphicFrameLocks noGrp="1" noChangeAspect="1"/>
          </p:cNvGraphicFramePr>
          <p:nvPr>
            <p:ph sz="quarter" idx="2"/>
          </p:nvPr>
        </p:nvGraphicFramePr>
        <p:xfrm>
          <a:off x="4572000" y="1371600"/>
          <a:ext cx="2989263" cy="1371600"/>
        </p:xfrm>
        <a:graphic>
          <a:graphicData uri="http://schemas.openxmlformats.org/presentationml/2006/ole">
            <mc:AlternateContent xmlns:mc="http://schemas.openxmlformats.org/markup-compatibility/2006">
              <mc:Choice xmlns:v="urn:schemas-microsoft-com:vml" Requires="v">
                <p:oleObj name="Equation" r:id="rId4" imgW="1993680" imgH="914400" progId="Equation.3">
                  <p:embed/>
                </p:oleObj>
              </mc:Choice>
              <mc:Fallback>
                <p:oleObj name="Equation" r:id="rId4" imgW="1993680" imgH="914400" progId="Equation.3">
                  <p:embed/>
                  <p:pic>
                    <p:nvPicPr>
                      <p:cNvPr id="0" name="Object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2000" y="1371600"/>
                        <a:ext cx="2989263" cy="1371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100" name="Object 10"/>
          <p:cNvGraphicFramePr>
            <a:graphicFrameLocks noGrp="1" noChangeAspect="1"/>
          </p:cNvGraphicFramePr>
          <p:nvPr>
            <p:ph sz="quarter" idx="3"/>
          </p:nvPr>
        </p:nvGraphicFramePr>
        <p:xfrm>
          <a:off x="1143000" y="2895600"/>
          <a:ext cx="2952750" cy="1371600"/>
        </p:xfrm>
        <a:graphic>
          <a:graphicData uri="http://schemas.openxmlformats.org/presentationml/2006/ole">
            <mc:AlternateContent xmlns:mc="http://schemas.openxmlformats.org/markup-compatibility/2006">
              <mc:Choice xmlns:v="urn:schemas-microsoft-com:vml" Requires="v">
                <p:oleObj name="Equation" r:id="rId6" imgW="1968480" imgH="914400" progId="Equation.3">
                  <p:embed/>
                </p:oleObj>
              </mc:Choice>
              <mc:Fallback>
                <p:oleObj name="Equation" r:id="rId6" imgW="1968480" imgH="914400" progId="Equation.3">
                  <p:embed/>
                  <p:pic>
                    <p:nvPicPr>
                      <p:cNvPr id="0" name="Object 1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43000" y="2895600"/>
                        <a:ext cx="2952750" cy="1371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101" name="Object 13"/>
          <p:cNvGraphicFramePr>
            <a:graphicFrameLocks noGrp="1" noChangeAspect="1"/>
          </p:cNvGraphicFramePr>
          <p:nvPr>
            <p:ph sz="quarter" idx="4"/>
          </p:nvPr>
        </p:nvGraphicFramePr>
        <p:xfrm>
          <a:off x="4630738" y="2895600"/>
          <a:ext cx="2989262" cy="1371600"/>
        </p:xfrm>
        <a:graphic>
          <a:graphicData uri="http://schemas.openxmlformats.org/presentationml/2006/ole">
            <mc:AlternateContent xmlns:mc="http://schemas.openxmlformats.org/markup-compatibility/2006">
              <mc:Choice xmlns:v="urn:schemas-microsoft-com:vml" Requires="v">
                <p:oleObj name="Equation" r:id="rId8" imgW="1993680" imgH="914400" progId="Equation.3">
                  <p:embed/>
                </p:oleObj>
              </mc:Choice>
              <mc:Fallback>
                <p:oleObj name="Equation" r:id="rId8" imgW="1993680" imgH="914400" progId="Equation.3">
                  <p:embed/>
                  <p:pic>
                    <p:nvPicPr>
                      <p:cNvPr id="0" name="Object 1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630738" y="2895600"/>
                        <a:ext cx="2989262" cy="1371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105" name="Text Box 4"/>
          <p:cNvSpPr txBox="1">
            <a:spLocks noChangeArrowheads="1"/>
          </p:cNvSpPr>
          <p:nvPr/>
        </p:nvSpPr>
        <p:spPr bwMode="auto">
          <a:xfrm>
            <a:off x="2438400" y="304800"/>
            <a:ext cx="5181600" cy="492125"/>
          </a:xfrm>
          <a:prstGeom prst="rect">
            <a:avLst/>
          </a:prstGeom>
          <a:noFill/>
          <a:ln w="9525">
            <a:noFill/>
            <a:miter lim="800000"/>
            <a:headEnd/>
            <a:tailEnd/>
          </a:ln>
        </p:spPr>
        <p:txBody>
          <a:bodyPr wrap="square">
            <a:spAutoFit/>
          </a:bodyPr>
          <a:lstStyle/>
          <a:p>
            <a:pPr eaLnBrk="1" hangingPunct="1">
              <a:spcBef>
                <a:spcPct val="50000"/>
              </a:spcBef>
              <a:defRPr/>
            </a:pPr>
            <a:r>
              <a:rPr lang="en-US" sz="2600" b="1" dirty="0">
                <a:solidFill>
                  <a:srgbClr val="C00000"/>
                </a:solidFill>
                <a:latin typeface="Tahoma" pitchFamily="34" charset="0"/>
                <a:ea typeface="+mj-ea"/>
                <a:cs typeface="Tahoma" pitchFamily="34" charset="0"/>
              </a:rPr>
              <a:t>COMPUTING THE WEIGHTS</a:t>
            </a:r>
          </a:p>
        </p:txBody>
      </p:sp>
      <p:graphicFrame>
        <p:nvGraphicFramePr>
          <p:cNvPr id="4102" name="Object 16"/>
          <p:cNvGraphicFramePr>
            <a:graphicFrameLocks noChangeAspect="1"/>
          </p:cNvGraphicFramePr>
          <p:nvPr/>
        </p:nvGraphicFramePr>
        <p:xfrm>
          <a:off x="3697288" y="4343400"/>
          <a:ext cx="1636712" cy="1374775"/>
        </p:xfrm>
        <a:graphic>
          <a:graphicData uri="http://schemas.openxmlformats.org/presentationml/2006/ole">
            <mc:AlternateContent xmlns:mc="http://schemas.openxmlformats.org/markup-compatibility/2006">
              <mc:Choice xmlns:v="urn:schemas-microsoft-com:vml" Requires="v">
                <p:oleObj name="Equation" r:id="rId10" imgW="774360" imgH="914400" progId="Equation.3">
                  <p:embed/>
                </p:oleObj>
              </mc:Choice>
              <mc:Fallback>
                <p:oleObj name="Equation" r:id="rId10" imgW="774360" imgH="914400" progId="Equation.3">
                  <p:embed/>
                  <p:pic>
                    <p:nvPicPr>
                      <p:cNvPr id="0" name="Object 16"/>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697288" y="4343400"/>
                        <a:ext cx="1636712" cy="13747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122" name="Object 7"/>
          <p:cNvGraphicFramePr>
            <a:graphicFrameLocks noGrp="1" noChangeAspect="1"/>
          </p:cNvGraphicFramePr>
          <p:nvPr>
            <p:ph sz="half" idx="1"/>
          </p:nvPr>
        </p:nvGraphicFramePr>
        <p:xfrm>
          <a:off x="685800" y="1143000"/>
          <a:ext cx="2705100" cy="2076450"/>
        </p:xfrm>
        <a:graphic>
          <a:graphicData uri="http://schemas.openxmlformats.org/presentationml/2006/ole">
            <mc:AlternateContent xmlns:mc="http://schemas.openxmlformats.org/markup-compatibility/2006">
              <mc:Choice xmlns:v="urn:schemas-microsoft-com:vml" Requires="v">
                <p:oleObj name="Equation" r:id="rId2" imgW="1803240" imgH="1384200" progId="Equation.3">
                  <p:embed/>
                </p:oleObj>
              </mc:Choice>
              <mc:Fallback>
                <p:oleObj name="Equation" r:id="rId2" imgW="1803240" imgH="1384200" progId="Equation.3">
                  <p:embed/>
                  <p:pic>
                    <p:nvPicPr>
                      <p:cNvPr id="0" name="Object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1143000"/>
                        <a:ext cx="2705100" cy="20764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123" name="Object 9"/>
          <p:cNvGraphicFramePr>
            <a:graphicFrameLocks noGrp="1" noChangeAspect="1"/>
          </p:cNvGraphicFramePr>
          <p:nvPr>
            <p:ph sz="quarter" idx="2"/>
          </p:nvPr>
        </p:nvGraphicFramePr>
        <p:xfrm>
          <a:off x="4876800" y="1066800"/>
          <a:ext cx="2587625" cy="2073275"/>
        </p:xfrm>
        <a:graphic>
          <a:graphicData uri="http://schemas.openxmlformats.org/presentationml/2006/ole">
            <mc:AlternateContent xmlns:mc="http://schemas.openxmlformats.org/markup-compatibility/2006">
              <mc:Choice xmlns:v="urn:schemas-microsoft-com:vml" Requires="v">
                <p:oleObj name="Equation" r:id="rId4" imgW="1726920" imgH="1384200" progId="Equation.3">
                  <p:embed/>
                </p:oleObj>
              </mc:Choice>
              <mc:Fallback>
                <p:oleObj name="Equation" r:id="rId4" imgW="1726920" imgH="1384200" progId="Equation.3">
                  <p:embed/>
                  <p:pic>
                    <p:nvPicPr>
                      <p:cNvPr id="0" name="Object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76800" y="1066800"/>
                        <a:ext cx="2587625" cy="20732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124" name="Object 12"/>
          <p:cNvGraphicFramePr>
            <a:graphicFrameLocks noGrp="1" noChangeAspect="1"/>
          </p:cNvGraphicFramePr>
          <p:nvPr>
            <p:ph sz="quarter" idx="3"/>
          </p:nvPr>
        </p:nvGraphicFramePr>
        <p:xfrm>
          <a:off x="685800" y="3429000"/>
          <a:ext cx="3354388" cy="2078038"/>
        </p:xfrm>
        <a:graphic>
          <a:graphicData uri="http://schemas.openxmlformats.org/presentationml/2006/ole">
            <mc:AlternateContent xmlns:mc="http://schemas.openxmlformats.org/markup-compatibility/2006">
              <mc:Choice xmlns:v="urn:schemas-microsoft-com:vml" Requires="v">
                <p:oleObj name="Equation" r:id="rId6" imgW="2234880" imgH="1384200" progId="Equation.3">
                  <p:embed/>
                </p:oleObj>
              </mc:Choice>
              <mc:Fallback>
                <p:oleObj name="Equation" r:id="rId6" imgW="2234880" imgH="1384200" progId="Equation.3">
                  <p:embed/>
                  <p:pic>
                    <p:nvPicPr>
                      <p:cNvPr id="0" name="Object 1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5800" y="3429000"/>
                        <a:ext cx="3354388" cy="20780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127" name="Text Box 4"/>
          <p:cNvSpPr txBox="1">
            <a:spLocks noChangeArrowheads="1"/>
          </p:cNvSpPr>
          <p:nvPr/>
        </p:nvSpPr>
        <p:spPr bwMode="auto">
          <a:xfrm>
            <a:off x="2133600" y="228600"/>
            <a:ext cx="5867400" cy="492125"/>
          </a:xfrm>
          <a:prstGeom prst="rect">
            <a:avLst/>
          </a:prstGeom>
          <a:noFill/>
          <a:ln w="9525">
            <a:noFill/>
            <a:miter lim="800000"/>
            <a:headEnd/>
            <a:tailEnd/>
          </a:ln>
        </p:spPr>
        <p:txBody>
          <a:bodyPr wrap="square">
            <a:spAutoFit/>
          </a:bodyPr>
          <a:lstStyle/>
          <a:p>
            <a:pPr eaLnBrk="1" hangingPunct="1">
              <a:spcBef>
                <a:spcPct val="50000"/>
              </a:spcBef>
              <a:defRPr/>
            </a:pPr>
            <a:r>
              <a:rPr lang="en-US" sz="2600" b="1" dirty="0">
                <a:solidFill>
                  <a:srgbClr val="C00000"/>
                </a:solidFill>
                <a:latin typeface="Tahoma" pitchFamily="34" charset="0"/>
                <a:ea typeface="+mj-ea"/>
                <a:cs typeface="Tahoma" pitchFamily="34" charset="0"/>
              </a:rPr>
              <a:t>TEST/ RECALL THE NETWORK</a:t>
            </a:r>
          </a:p>
        </p:txBody>
      </p:sp>
      <p:sp>
        <p:nvSpPr>
          <p:cNvPr id="5126" name="Text Box 15"/>
          <p:cNvSpPr txBox="1">
            <a:spLocks noChangeArrowheads="1"/>
          </p:cNvSpPr>
          <p:nvPr/>
        </p:nvSpPr>
        <p:spPr bwMode="auto">
          <a:xfrm>
            <a:off x="4572000" y="3429000"/>
            <a:ext cx="4089400" cy="1431925"/>
          </a:xfrm>
          <a:prstGeom prst="rect">
            <a:avLst/>
          </a:prstGeom>
          <a:noFill/>
          <a:ln w="9525">
            <a:noFill/>
            <a:miter lim="800000"/>
            <a:headEnd/>
            <a:tailEnd/>
          </a:ln>
        </p:spPr>
        <p:txBody>
          <a:bodyPr>
            <a:spAutoFit/>
          </a:bodyPr>
          <a:lstStyle/>
          <a:p>
            <a:pPr eaLnBrk="1" hangingPunct="1">
              <a:lnSpc>
                <a:spcPct val="90000"/>
              </a:lnSpc>
              <a:spcBef>
                <a:spcPct val="20000"/>
              </a:spcBef>
            </a:pPr>
            <a:r>
              <a:rPr lang="en-US" sz="2200">
                <a:latin typeface="Times New Roman" pitchFamily="18" charset="0"/>
              </a:rPr>
              <a:t>(1 0 0 0), (1 1 0 0)  class (1, 0)</a:t>
            </a:r>
          </a:p>
          <a:p>
            <a:pPr eaLnBrk="1" hangingPunct="1">
              <a:lnSpc>
                <a:spcPct val="90000"/>
              </a:lnSpc>
              <a:spcBef>
                <a:spcPct val="20000"/>
              </a:spcBef>
            </a:pPr>
            <a:r>
              <a:rPr lang="en-US" sz="2200">
                <a:latin typeface="Times New Roman" pitchFamily="18" charset="0"/>
              </a:rPr>
              <a:t>(0 0 0 1), (0 0 1 1)  class (0, 1)</a:t>
            </a:r>
          </a:p>
          <a:p>
            <a:pPr eaLnBrk="1" hangingPunct="1">
              <a:lnSpc>
                <a:spcPct val="90000"/>
              </a:lnSpc>
              <a:spcBef>
                <a:spcPct val="20000"/>
              </a:spcBef>
            </a:pPr>
            <a:r>
              <a:rPr lang="en-US" sz="2200">
                <a:latin typeface="Times New Roman" pitchFamily="18" charset="0"/>
              </a:rPr>
              <a:t>(0 1 1 0) is not sufficiently similar to any class</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Rectangle 2"/>
          <p:cNvSpPr>
            <a:spLocks noGrp="1" noChangeArrowheads="1"/>
          </p:cNvSpPr>
          <p:nvPr>
            <p:ph type="title"/>
          </p:nvPr>
        </p:nvSpPr>
        <p:spPr>
          <a:xfrm>
            <a:off x="1447800" y="381000"/>
            <a:ext cx="5472413" cy="762000"/>
          </a:xfrm>
        </p:spPr>
        <p:txBody>
          <a:bodyPr>
            <a:normAutofit fontScale="90000"/>
          </a:bodyPr>
          <a:lstStyle/>
          <a:p>
            <a:pPr algn="ctr" eaLnBrk="1" fontAlgn="auto" hangingPunct="1">
              <a:spcAft>
                <a:spcPts val="0"/>
              </a:spcAft>
              <a:defRPr/>
            </a:pPr>
            <a:r>
              <a:rPr lang="en-US" b="1" dirty="0"/>
              <a:t>References</a:t>
            </a:r>
            <a:br>
              <a:rPr lang="en-US" b="1" dirty="0"/>
            </a:br>
            <a:endParaRPr lang="en-US" b="1" dirty="0"/>
          </a:p>
        </p:txBody>
      </p:sp>
      <p:sp>
        <p:nvSpPr>
          <p:cNvPr id="30725" name="Rectangle 3"/>
          <p:cNvSpPr>
            <a:spLocks noGrp="1" noChangeArrowheads="1"/>
          </p:cNvSpPr>
          <p:nvPr>
            <p:ph idx="1"/>
          </p:nvPr>
        </p:nvSpPr>
        <p:spPr bwMode="auto">
          <a:xfrm>
            <a:off x="685800" y="1600200"/>
            <a:ext cx="8269288" cy="4532313"/>
          </a:xfrm>
          <a:noFill/>
          <a:ln>
            <a:miter lim="800000"/>
            <a:headEnd/>
            <a:tailEnd/>
          </a:ln>
        </p:spPr>
        <p:txBody>
          <a:bodyPr vert="horz" wrap="square" lIns="91440" tIns="45720" rIns="91440" bIns="45720" numCol="1" anchor="t" anchorCtr="0" compatLnSpc="1">
            <a:prstTxWarp prst="textNoShape">
              <a:avLst/>
            </a:prstTxWarp>
          </a:bodyPr>
          <a:lstStyle/>
          <a:p>
            <a:pPr marL="457200" indent="-457200" fontAlgn="auto">
              <a:spcBef>
                <a:spcPts val="0"/>
              </a:spcBef>
              <a:spcAft>
                <a:spcPts val="0"/>
              </a:spcAft>
              <a:buFont typeface="+mj-lt"/>
              <a:buAutoNum type="arabicPeriod"/>
              <a:defRPr/>
            </a:pPr>
            <a:r>
              <a:rPr lang="en-US" sz="2400" dirty="0">
                <a:solidFill>
                  <a:schemeClr val="tx1">
                    <a:lumMod val="50000"/>
                    <a:lumOff val="50000"/>
                  </a:schemeClr>
                </a:solidFill>
                <a:latin typeface="Garamond" pitchFamily="18" charset="0"/>
              </a:rPr>
              <a:t>“</a:t>
            </a:r>
            <a:r>
              <a:rPr lang="en-US" sz="2400" b="1" dirty="0">
                <a:solidFill>
                  <a:schemeClr val="tx1">
                    <a:lumMod val="50000"/>
                    <a:lumOff val="50000"/>
                  </a:schemeClr>
                </a:solidFill>
                <a:latin typeface="Garamond" pitchFamily="18" charset="0"/>
              </a:rPr>
              <a:t>Principles of Soft Computing, 2</a:t>
            </a:r>
            <a:r>
              <a:rPr lang="en-US" sz="2400" b="1" baseline="30000" dirty="0">
                <a:solidFill>
                  <a:schemeClr val="tx1">
                    <a:lumMod val="50000"/>
                    <a:lumOff val="50000"/>
                  </a:schemeClr>
                </a:solidFill>
                <a:latin typeface="Garamond" pitchFamily="18" charset="0"/>
              </a:rPr>
              <a:t>nd</a:t>
            </a:r>
            <a:r>
              <a:rPr lang="en-US" sz="2400" b="1" dirty="0">
                <a:solidFill>
                  <a:schemeClr val="tx1">
                    <a:lumMod val="50000"/>
                    <a:lumOff val="50000"/>
                  </a:schemeClr>
                </a:solidFill>
                <a:latin typeface="Garamond" pitchFamily="18" charset="0"/>
              </a:rPr>
              <a:t> Edition</a:t>
            </a:r>
            <a:r>
              <a:rPr lang="en-US" sz="2400" dirty="0">
                <a:solidFill>
                  <a:schemeClr val="tx1">
                    <a:lumMod val="50000"/>
                    <a:lumOff val="50000"/>
                  </a:schemeClr>
                </a:solidFill>
                <a:latin typeface="Garamond" pitchFamily="18" charset="0"/>
              </a:rPr>
              <a:t>” </a:t>
            </a:r>
            <a:r>
              <a:rPr lang="en-US" sz="2000" dirty="0">
                <a:solidFill>
                  <a:schemeClr val="tx1">
                    <a:lumMod val="50000"/>
                    <a:lumOff val="50000"/>
                  </a:schemeClr>
                </a:solidFill>
                <a:latin typeface="Garamond" pitchFamily="18" charset="0"/>
              </a:rPr>
              <a:t>by S.N. </a:t>
            </a:r>
            <a:r>
              <a:rPr lang="en-US" sz="2000" dirty="0" err="1">
                <a:solidFill>
                  <a:schemeClr val="tx1">
                    <a:lumMod val="50000"/>
                    <a:lumOff val="50000"/>
                  </a:schemeClr>
                </a:solidFill>
                <a:latin typeface="Garamond" pitchFamily="18" charset="0"/>
              </a:rPr>
              <a:t>Sivanandam</a:t>
            </a:r>
            <a:r>
              <a:rPr lang="en-US" sz="2000" dirty="0">
                <a:solidFill>
                  <a:schemeClr val="tx1">
                    <a:lumMod val="50000"/>
                    <a:lumOff val="50000"/>
                  </a:schemeClr>
                </a:solidFill>
                <a:latin typeface="Garamond" pitchFamily="18" charset="0"/>
              </a:rPr>
              <a:t> &amp; SN </a:t>
            </a:r>
            <a:r>
              <a:rPr lang="en-US" sz="2000" dirty="0" err="1">
                <a:solidFill>
                  <a:schemeClr val="tx1">
                    <a:lumMod val="50000"/>
                    <a:lumOff val="50000"/>
                  </a:schemeClr>
                </a:solidFill>
                <a:latin typeface="Garamond" pitchFamily="18" charset="0"/>
              </a:rPr>
              <a:t>Deepa</a:t>
            </a:r>
            <a:r>
              <a:rPr lang="en-US" sz="2000" dirty="0">
                <a:solidFill>
                  <a:schemeClr val="tx1">
                    <a:lumMod val="50000"/>
                    <a:lumOff val="50000"/>
                  </a:schemeClr>
                </a:solidFill>
                <a:latin typeface="Garamond" pitchFamily="18" charset="0"/>
              </a:rPr>
              <a:t>,</a:t>
            </a:r>
            <a:r>
              <a:rPr lang="en-US" sz="2000" dirty="0">
                <a:solidFill>
                  <a:schemeClr val="tx1">
                    <a:lumMod val="50000"/>
                    <a:lumOff val="50000"/>
                  </a:schemeClr>
                </a:solidFill>
                <a:latin typeface="Garamond" pitchFamily="18" charset="0"/>
                <a:sym typeface="Symbol" pitchFamily="18" charset="2"/>
              </a:rPr>
              <a:t> Wiley India Pvt. Ltd.</a:t>
            </a:r>
          </a:p>
          <a:p>
            <a:pPr marL="457200" indent="-457200" algn="just">
              <a:buAutoNum type="arabicPeriod"/>
            </a:pPr>
            <a:endParaRPr lang="en-US" sz="2000" dirty="0"/>
          </a:p>
          <a:p>
            <a:pPr marL="457200" indent="-457200" algn="just">
              <a:buAutoNum type="arabicPeriod"/>
            </a:pPr>
            <a:r>
              <a:rPr lang="en-US" sz="2000" dirty="0"/>
              <a:t>Link :</a:t>
            </a:r>
          </a:p>
          <a:p>
            <a:pPr marL="457200" indent="-457200" algn="just">
              <a:buNone/>
            </a:pPr>
            <a:r>
              <a:rPr lang="en-US" sz="2000" dirty="0"/>
              <a:t>        </a:t>
            </a:r>
            <a:r>
              <a:rPr lang="en-US" sz="2000" dirty="0">
                <a:hlinkClick r:id="rId2"/>
              </a:rPr>
              <a:t>https://</a:t>
            </a:r>
            <a:r>
              <a:rPr lang="en-US" sz="2000" dirty="0" err="1">
                <a:hlinkClick r:id="rId2"/>
              </a:rPr>
              <a:t>analyticsindiamag.com</a:t>
            </a:r>
            <a:r>
              <a:rPr lang="en-US" sz="2000" dirty="0">
                <a:hlinkClick r:id="rId2"/>
              </a:rPr>
              <a:t>/6-types-of-artificial-neural-networks-currently-being-used-in-</a:t>
            </a:r>
            <a:r>
              <a:rPr lang="en-US" sz="2000" dirty="0" err="1">
                <a:hlinkClick r:id="rId2"/>
              </a:rPr>
              <a:t>todays</a:t>
            </a:r>
            <a:r>
              <a:rPr lang="en-US" sz="2000" dirty="0">
                <a:hlinkClick r:id="rId2"/>
              </a:rPr>
              <a:t>-technology/</a:t>
            </a:r>
            <a:endParaRPr lang="en-US" sz="2000" dirty="0"/>
          </a:p>
          <a:p>
            <a:pPr marL="457200" indent="-457200" algn="just">
              <a:buNone/>
            </a:pPr>
            <a:endParaRPr lang="en-US" sz="2000" dirty="0"/>
          </a:p>
          <a:p>
            <a:pPr marL="457200" indent="-457200" algn="just">
              <a:buNone/>
            </a:pPr>
            <a:r>
              <a:rPr lang="en-US" sz="2000" dirty="0"/>
              <a:t>       </a:t>
            </a:r>
          </a:p>
        </p:txBody>
      </p:sp>
      <p:sp>
        <p:nvSpPr>
          <p:cNvPr id="30726" name="Slide Number Placeholder 5"/>
          <p:cNvSpPr>
            <a:spLocks noGrp="1"/>
          </p:cNvSpPr>
          <p:nvPr>
            <p:ph type="sldNum" sz="quarter" idx="12"/>
          </p:nvPr>
        </p:nvSpPr>
        <p:spPr bwMode="auto">
          <a:xfrm>
            <a:off x="7239000" y="6243638"/>
            <a:ext cx="1905000" cy="457200"/>
          </a:xfrm>
          <a:noFill/>
          <a:ln>
            <a:miter lim="800000"/>
            <a:headEnd/>
            <a:tailEnd/>
          </a:ln>
        </p:spPr>
        <p:txBody>
          <a:bodyPr wrap="square" numCol="1" anchorCtr="0" compatLnSpc="1">
            <a:prstTxWarp prst="textNoShape">
              <a:avLst/>
            </a:prstTxWarp>
          </a:bodyPr>
          <a:lstStyle/>
          <a:p>
            <a:fld id="{EFFBEFF0-3DFD-4B60-AF50-E7FDD8D45A55}" type="slidenum">
              <a:rPr lang="en-US" b="0" smtClean="0">
                <a:solidFill>
                  <a:schemeClr val="tx1"/>
                </a:solidFill>
              </a:rPr>
              <a:pPr/>
              <a:t>24</a:t>
            </a:fld>
            <a:endParaRPr lang="en-US" b="0">
              <a:solidFill>
                <a:schemeClr val="tx1"/>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2C813A83-4CF3-4942-8C24-169E11C40466}"/>
              </a:ext>
            </a:extLst>
          </p:cNvPr>
          <p:cNvSpPr/>
          <p:nvPr/>
        </p:nvSpPr>
        <p:spPr>
          <a:xfrm>
            <a:off x="0" y="0"/>
            <a:ext cx="9144000" cy="4686918"/>
          </a:xfrm>
          <a:prstGeom prst="rect">
            <a:avLst/>
          </a:prstGeom>
          <a:solidFill>
            <a:schemeClr val="accent6">
              <a:lumMod val="50000"/>
              <a:alpha val="6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Light"/>
              </a:rPr>
              <a:t> </a:t>
            </a:r>
          </a:p>
        </p:txBody>
      </p:sp>
      <p:cxnSp>
        <p:nvCxnSpPr>
          <p:cNvPr id="18" name="Straight Connector 17">
            <a:extLst>
              <a:ext uri="{FF2B5EF4-FFF2-40B4-BE49-F238E27FC236}">
                <a16:creationId xmlns:a16="http://schemas.microsoft.com/office/drawing/2014/main" id="{8C6F3F28-25A8-4E20-83C7-12F88E7C28D0}"/>
              </a:ext>
            </a:extLst>
          </p:cNvPr>
          <p:cNvCxnSpPr>
            <a:cxnSpLocks/>
          </p:cNvCxnSpPr>
          <p:nvPr/>
        </p:nvCxnSpPr>
        <p:spPr>
          <a:xfrm>
            <a:off x="7010400" y="0"/>
            <a:ext cx="1371600" cy="18288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E1879BF-80CB-413D-9BC1-C05963A116D7}"/>
              </a:ext>
            </a:extLst>
          </p:cNvPr>
          <p:cNvCxnSpPr>
            <a:cxnSpLocks/>
          </p:cNvCxnSpPr>
          <p:nvPr/>
        </p:nvCxnSpPr>
        <p:spPr>
          <a:xfrm>
            <a:off x="7626846" y="0"/>
            <a:ext cx="497979" cy="663972"/>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D354CBC-26FA-4C5C-B91C-AD6F2AE53BC2}"/>
              </a:ext>
            </a:extLst>
          </p:cNvPr>
          <p:cNvCxnSpPr>
            <a:cxnSpLocks/>
          </p:cNvCxnSpPr>
          <p:nvPr/>
        </p:nvCxnSpPr>
        <p:spPr>
          <a:xfrm>
            <a:off x="550070" y="6294598"/>
            <a:ext cx="418759" cy="558345"/>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6F6E02B-7F30-40ED-9667-2C98864546BE}"/>
              </a:ext>
            </a:extLst>
          </p:cNvPr>
          <p:cNvCxnSpPr>
            <a:cxnSpLocks/>
          </p:cNvCxnSpPr>
          <p:nvPr/>
        </p:nvCxnSpPr>
        <p:spPr>
          <a:xfrm>
            <a:off x="292895" y="5129690"/>
            <a:ext cx="1296233" cy="1728311"/>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9" name="Title 1"/>
          <p:cNvSpPr txBox="1">
            <a:spLocks/>
          </p:cNvSpPr>
          <p:nvPr/>
        </p:nvSpPr>
        <p:spPr>
          <a:xfrm>
            <a:off x="1114427" y="2249080"/>
            <a:ext cx="8043861" cy="1231106"/>
          </a:xfrm>
          <a:prstGeom prst="rect">
            <a:avLst/>
          </a:prstGeom>
        </p:spPr>
        <p:txBody>
          <a:bodyPr wrap="square" lIns="0" tIns="0" rIns="0" bIns="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8000" b="0" i="0" u="none" strike="noStrike" kern="1200" cap="none" spc="0" normalizeH="0" baseline="0" noProof="0" dirty="0">
                <a:ln>
                  <a:noFill/>
                </a:ln>
                <a:solidFill>
                  <a:prstClr val="white"/>
                </a:solidFill>
                <a:effectLst/>
                <a:uLnTx/>
                <a:uFillTx/>
                <a:latin typeface="Casper" panose="02000506000000020004" pitchFamily="2" charset="0"/>
                <a:ea typeface="Segoe UI" panose="020B0502040204020203" pitchFamily="34" charset="0"/>
                <a:cs typeface="Segoe UI" panose="020B0502040204020203" pitchFamily="34" charset="0"/>
              </a:rPr>
              <a:t>THANK YOU</a:t>
            </a:r>
          </a:p>
        </p:txBody>
      </p:sp>
      <p:sp>
        <p:nvSpPr>
          <p:cNvPr id="22" name="Diamond 6">
            <a:extLst>
              <a:ext uri="{FF2B5EF4-FFF2-40B4-BE49-F238E27FC236}">
                <a16:creationId xmlns:a16="http://schemas.microsoft.com/office/drawing/2014/main" id="{AFBA4B1A-59E0-42F9-8062-FE9B4E00A99F}"/>
              </a:ext>
            </a:extLst>
          </p:cNvPr>
          <p:cNvSpPr/>
          <p:nvPr/>
        </p:nvSpPr>
        <p:spPr>
          <a:xfrm>
            <a:off x="1981200" y="1214279"/>
            <a:ext cx="1822847" cy="3225800"/>
          </a:xfrm>
          <a:custGeom>
            <a:avLst/>
            <a:gdLst>
              <a:gd name="connsiteX0" fmla="*/ 0 w 3225800"/>
              <a:gd name="connsiteY0" fmla="*/ 1612900 h 3225800"/>
              <a:gd name="connsiteX1" fmla="*/ 1612900 w 3225800"/>
              <a:gd name="connsiteY1" fmla="*/ 0 h 3225800"/>
              <a:gd name="connsiteX2" fmla="*/ 3225800 w 3225800"/>
              <a:gd name="connsiteY2" fmla="*/ 1612900 h 3225800"/>
              <a:gd name="connsiteX3" fmla="*/ 1612900 w 3225800"/>
              <a:gd name="connsiteY3" fmla="*/ 3225800 h 3225800"/>
              <a:gd name="connsiteX4" fmla="*/ 0 w 3225800"/>
              <a:gd name="connsiteY4" fmla="*/ 1612900 h 3225800"/>
              <a:gd name="connsiteX0" fmla="*/ 0 w 3225800"/>
              <a:gd name="connsiteY0" fmla="*/ 1612900 h 3225800"/>
              <a:gd name="connsiteX1" fmla="*/ 1612900 w 3225800"/>
              <a:gd name="connsiteY1" fmla="*/ 0 h 3225800"/>
              <a:gd name="connsiteX2" fmla="*/ 2430463 w 3225800"/>
              <a:gd name="connsiteY2" fmla="*/ 817563 h 3225800"/>
              <a:gd name="connsiteX3" fmla="*/ 3225800 w 3225800"/>
              <a:gd name="connsiteY3" fmla="*/ 1612900 h 3225800"/>
              <a:gd name="connsiteX4" fmla="*/ 1612900 w 3225800"/>
              <a:gd name="connsiteY4" fmla="*/ 3225800 h 3225800"/>
              <a:gd name="connsiteX5" fmla="*/ 0 w 3225800"/>
              <a:gd name="connsiteY5" fmla="*/ 1612900 h 3225800"/>
              <a:gd name="connsiteX0" fmla="*/ 0 w 3225800"/>
              <a:gd name="connsiteY0" fmla="*/ 1612900 h 3225800"/>
              <a:gd name="connsiteX1" fmla="*/ 1612900 w 3225800"/>
              <a:gd name="connsiteY1" fmla="*/ 0 h 3225800"/>
              <a:gd name="connsiteX2" fmla="*/ 2430463 w 3225800"/>
              <a:gd name="connsiteY2" fmla="*/ 817563 h 3225800"/>
              <a:gd name="connsiteX3" fmla="*/ 3225800 w 3225800"/>
              <a:gd name="connsiteY3" fmla="*/ 1612900 h 3225800"/>
              <a:gd name="connsiteX4" fmla="*/ 2430463 w 3225800"/>
              <a:gd name="connsiteY4" fmla="*/ 2413000 h 3225800"/>
              <a:gd name="connsiteX5" fmla="*/ 1612900 w 3225800"/>
              <a:gd name="connsiteY5" fmla="*/ 3225800 h 3225800"/>
              <a:gd name="connsiteX6" fmla="*/ 0 w 3225800"/>
              <a:gd name="connsiteY6" fmla="*/ 1612900 h 3225800"/>
              <a:gd name="connsiteX0" fmla="*/ 3225800 w 3317240"/>
              <a:gd name="connsiteY0" fmla="*/ 1612900 h 3225800"/>
              <a:gd name="connsiteX1" fmla="*/ 2430463 w 3317240"/>
              <a:gd name="connsiteY1" fmla="*/ 2413000 h 3225800"/>
              <a:gd name="connsiteX2" fmla="*/ 1612900 w 3317240"/>
              <a:gd name="connsiteY2" fmla="*/ 3225800 h 3225800"/>
              <a:gd name="connsiteX3" fmla="*/ 0 w 3317240"/>
              <a:gd name="connsiteY3" fmla="*/ 1612900 h 3225800"/>
              <a:gd name="connsiteX4" fmla="*/ 1612900 w 3317240"/>
              <a:gd name="connsiteY4" fmla="*/ 0 h 3225800"/>
              <a:gd name="connsiteX5" fmla="*/ 2430463 w 3317240"/>
              <a:gd name="connsiteY5" fmla="*/ 817563 h 3225800"/>
              <a:gd name="connsiteX6" fmla="*/ 3317240 w 3317240"/>
              <a:gd name="connsiteY6" fmla="*/ 1704340 h 3225800"/>
              <a:gd name="connsiteX0" fmla="*/ 2430463 w 3317240"/>
              <a:gd name="connsiteY0" fmla="*/ 2413000 h 3225800"/>
              <a:gd name="connsiteX1" fmla="*/ 1612900 w 3317240"/>
              <a:gd name="connsiteY1" fmla="*/ 3225800 h 3225800"/>
              <a:gd name="connsiteX2" fmla="*/ 0 w 3317240"/>
              <a:gd name="connsiteY2" fmla="*/ 1612900 h 3225800"/>
              <a:gd name="connsiteX3" fmla="*/ 1612900 w 3317240"/>
              <a:gd name="connsiteY3" fmla="*/ 0 h 3225800"/>
              <a:gd name="connsiteX4" fmla="*/ 2430463 w 3317240"/>
              <a:gd name="connsiteY4" fmla="*/ 817563 h 3225800"/>
              <a:gd name="connsiteX5" fmla="*/ 3317240 w 3317240"/>
              <a:gd name="connsiteY5" fmla="*/ 1704340 h 3225800"/>
              <a:gd name="connsiteX0" fmla="*/ 2430463 w 2430463"/>
              <a:gd name="connsiteY0" fmla="*/ 2413000 h 3225800"/>
              <a:gd name="connsiteX1" fmla="*/ 1612900 w 2430463"/>
              <a:gd name="connsiteY1" fmla="*/ 3225800 h 3225800"/>
              <a:gd name="connsiteX2" fmla="*/ 0 w 2430463"/>
              <a:gd name="connsiteY2" fmla="*/ 1612900 h 3225800"/>
              <a:gd name="connsiteX3" fmla="*/ 1612900 w 2430463"/>
              <a:gd name="connsiteY3" fmla="*/ 0 h 3225800"/>
              <a:gd name="connsiteX4" fmla="*/ 2430463 w 2430463"/>
              <a:gd name="connsiteY4" fmla="*/ 817563 h 3225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0463" h="3225800">
                <a:moveTo>
                  <a:pt x="2430463" y="2413000"/>
                </a:moveTo>
                <a:lnTo>
                  <a:pt x="1612900" y="3225800"/>
                </a:lnTo>
                <a:lnTo>
                  <a:pt x="0" y="1612900"/>
                </a:lnTo>
                <a:lnTo>
                  <a:pt x="1612900" y="0"/>
                </a:lnTo>
                <a:lnTo>
                  <a:pt x="2430463" y="817563"/>
                </a:lnTo>
              </a:path>
            </a:pathLst>
          </a:custGeom>
          <a:noFill/>
          <a:ln w="38100" cap="flat" cmpd="sng" algn="ctr">
            <a:solidFill>
              <a:schemeClr val="bg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ndParaRPr>
          </a:p>
        </p:txBody>
      </p:sp>
      <p:sp>
        <p:nvSpPr>
          <p:cNvPr id="23" name="Diamond 6">
            <a:extLst>
              <a:ext uri="{FF2B5EF4-FFF2-40B4-BE49-F238E27FC236}">
                <a16:creationId xmlns:a16="http://schemas.microsoft.com/office/drawing/2014/main" id="{4F0CA98B-3337-4AC3-8305-ED6C9C731FFB}"/>
              </a:ext>
            </a:extLst>
          </p:cNvPr>
          <p:cNvSpPr/>
          <p:nvPr/>
        </p:nvSpPr>
        <p:spPr>
          <a:xfrm>
            <a:off x="2174081" y="1214279"/>
            <a:ext cx="1822847" cy="3225800"/>
          </a:xfrm>
          <a:custGeom>
            <a:avLst/>
            <a:gdLst>
              <a:gd name="connsiteX0" fmla="*/ 0 w 3225800"/>
              <a:gd name="connsiteY0" fmla="*/ 1612900 h 3225800"/>
              <a:gd name="connsiteX1" fmla="*/ 1612900 w 3225800"/>
              <a:gd name="connsiteY1" fmla="*/ 0 h 3225800"/>
              <a:gd name="connsiteX2" fmla="*/ 3225800 w 3225800"/>
              <a:gd name="connsiteY2" fmla="*/ 1612900 h 3225800"/>
              <a:gd name="connsiteX3" fmla="*/ 1612900 w 3225800"/>
              <a:gd name="connsiteY3" fmla="*/ 3225800 h 3225800"/>
              <a:gd name="connsiteX4" fmla="*/ 0 w 3225800"/>
              <a:gd name="connsiteY4" fmla="*/ 1612900 h 3225800"/>
              <a:gd name="connsiteX0" fmla="*/ 0 w 3225800"/>
              <a:gd name="connsiteY0" fmla="*/ 1612900 h 3225800"/>
              <a:gd name="connsiteX1" fmla="*/ 1612900 w 3225800"/>
              <a:gd name="connsiteY1" fmla="*/ 0 h 3225800"/>
              <a:gd name="connsiteX2" fmla="*/ 2430463 w 3225800"/>
              <a:gd name="connsiteY2" fmla="*/ 817563 h 3225800"/>
              <a:gd name="connsiteX3" fmla="*/ 3225800 w 3225800"/>
              <a:gd name="connsiteY3" fmla="*/ 1612900 h 3225800"/>
              <a:gd name="connsiteX4" fmla="*/ 1612900 w 3225800"/>
              <a:gd name="connsiteY4" fmla="*/ 3225800 h 3225800"/>
              <a:gd name="connsiteX5" fmla="*/ 0 w 3225800"/>
              <a:gd name="connsiteY5" fmla="*/ 1612900 h 3225800"/>
              <a:gd name="connsiteX0" fmla="*/ 0 w 3225800"/>
              <a:gd name="connsiteY0" fmla="*/ 1612900 h 3225800"/>
              <a:gd name="connsiteX1" fmla="*/ 1612900 w 3225800"/>
              <a:gd name="connsiteY1" fmla="*/ 0 h 3225800"/>
              <a:gd name="connsiteX2" fmla="*/ 2430463 w 3225800"/>
              <a:gd name="connsiteY2" fmla="*/ 817563 h 3225800"/>
              <a:gd name="connsiteX3" fmla="*/ 3225800 w 3225800"/>
              <a:gd name="connsiteY3" fmla="*/ 1612900 h 3225800"/>
              <a:gd name="connsiteX4" fmla="*/ 2430463 w 3225800"/>
              <a:gd name="connsiteY4" fmla="*/ 2413000 h 3225800"/>
              <a:gd name="connsiteX5" fmla="*/ 1612900 w 3225800"/>
              <a:gd name="connsiteY5" fmla="*/ 3225800 h 3225800"/>
              <a:gd name="connsiteX6" fmla="*/ 0 w 3225800"/>
              <a:gd name="connsiteY6" fmla="*/ 1612900 h 3225800"/>
              <a:gd name="connsiteX0" fmla="*/ 3225800 w 3317240"/>
              <a:gd name="connsiteY0" fmla="*/ 1612900 h 3225800"/>
              <a:gd name="connsiteX1" fmla="*/ 2430463 w 3317240"/>
              <a:gd name="connsiteY1" fmla="*/ 2413000 h 3225800"/>
              <a:gd name="connsiteX2" fmla="*/ 1612900 w 3317240"/>
              <a:gd name="connsiteY2" fmla="*/ 3225800 h 3225800"/>
              <a:gd name="connsiteX3" fmla="*/ 0 w 3317240"/>
              <a:gd name="connsiteY3" fmla="*/ 1612900 h 3225800"/>
              <a:gd name="connsiteX4" fmla="*/ 1612900 w 3317240"/>
              <a:gd name="connsiteY4" fmla="*/ 0 h 3225800"/>
              <a:gd name="connsiteX5" fmla="*/ 2430463 w 3317240"/>
              <a:gd name="connsiteY5" fmla="*/ 817563 h 3225800"/>
              <a:gd name="connsiteX6" fmla="*/ 3317240 w 3317240"/>
              <a:gd name="connsiteY6" fmla="*/ 1704340 h 3225800"/>
              <a:gd name="connsiteX0" fmla="*/ 2430463 w 3317240"/>
              <a:gd name="connsiteY0" fmla="*/ 2413000 h 3225800"/>
              <a:gd name="connsiteX1" fmla="*/ 1612900 w 3317240"/>
              <a:gd name="connsiteY1" fmla="*/ 3225800 h 3225800"/>
              <a:gd name="connsiteX2" fmla="*/ 0 w 3317240"/>
              <a:gd name="connsiteY2" fmla="*/ 1612900 h 3225800"/>
              <a:gd name="connsiteX3" fmla="*/ 1612900 w 3317240"/>
              <a:gd name="connsiteY3" fmla="*/ 0 h 3225800"/>
              <a:gd name="connsiteX4" fmla="*/ 2430463 w 3317240"/>
              <a:gd name="connsiteY4" fmla="*/ 817563 h 3225800"/>
              <a:gd name="connsiteX5" fmla="*/ 3317240 w 3317240"/>
              <a:gd name="connsiteY5" fmla="*/ 1704340 h 3225800"/>
              <a:gd name="connsiteX0" fmla="*/ 2430463 w 2430463"/>
              <a:gd name="connsiteY0" fmla="*/ 2413000 h 3225800"/>
              <a:gd name="connsiteX1" fmla="*/ 1612900 w 2430463"/>
              <a:gd name="connsiteY1" fmla="*/ 3225800 h 3225800"/>
              <a:gd name="connsiteX2" fmla="*/ 0 w 2430463"/>
              <a:gd name="connsiteY2" fmla="*/ 1612900 h 3225800"/>
              <a:gd name="connsiteX3" fmla="*/ 1612900 w 2430463"/>
              <a:gd name="connsiteY3" fmla="*/ 0 h 3225800"/>
              <a:gd name="connsiteX4" fmla="*/ 2430463 w 2430463"/>
              <a:gd name="connsiteY4" fmla="*/ 817563 h 3225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0463" h="3225800">
                <a:moveTo>
                  <a:pt x="2430463" y="2413000"/>
                </a:moveTo>
                <a:lnTo>
                  <a:pt x="1612900" y="3225800"/>
                </a:lnTo>
                <a:lnTo>
                  <a:pt x="0" y="1612900"/>
                </a:lnTo>
                <a:lnTo>
                  <a:pt x="1612900" y="0"/>
                </a:lnTo>
                <a:lnTo>
                  <a:pt x="2430463" y="817563"/>
                </a:lnTo>
              </a:path>
            </a:pathLst>
          </a:custGeom>
          <a:noFill/>
          <a:ln w="381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ndParaRPr>
          </a:p>
        </p:txBody>
      </p:sp>
      <p:grpSp>
        <p:nvGrpSpPr>
          <p:cNvPr id="3" name="Group 28"/>
          <p:cNvGrpSpPr/>
          <p:nvPr/>
        </p:nvGrpSpPr>
        <p:grpSpPr>
          <a:xfrm>
            <a:off x="178141" y="152400"/>
            <a:ext cx="307922" cy="1612900"/>
            <a:chOff x="83821" y="0"/>
            <a:chExt cx="219636" cy="903079"/>
          </a:xfrm>
        </p:grpSpPr>
        <p:sp>
          <p:nvSpPr>
            <p:cNvPr id="30" name="Rectangle 29"/>
            <p:cNvSpPr/>
            <p:nvPr/>
          </p:nvSpPr>
          <p:spPr>
            <a:xfrm>
              <a:off x="84026" y="0"/>
              <a:ext cx="219431" cy="21095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84262" y="408599"/>
              <a:ext cx="219194" cy="49448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83821" y="210952"/>
              <a:ext cx="217937" cy="2209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3" name="Object 32">
              <a:extLst>
                <a:ext uri="{FF2B5EF4-FFF2-40B4-BE49-F238E27FC236}">
                  <a16:creationId xmlns:a16="http://schemas.microsoft.com/office/drawing/2014/main" id="{CAD0D7B8-E462-453C-B296-CA0154FA54AE}"/>
                </a:ext>
              </a:extLst>
            </p:cNvPr>
            <p:cNvGraphicFramePr>
              <a:graphicFrameLocks noChangeAspect="1"/>
            </p:cNvGraphicFramePr>
            <p:nvPr>
              <p:extLst>
                <p:ext uri="{D42A27DB-BD31-4B8C-83A1-F6EECF244321}">
                  <p14:modId xmlns:p14="http://schemas.microsoft.com/office/powerpoint/2010/main" val="4059142145"/>
                </p:ext>
              </p:extLst>
            </p:nvPr>
          </p:nvGraphicFramePr>
          <p:xfrm>
            <a:off x="100420" y="236973"/>
            <a:ext cx="183878" cy="183422"/>
          </p:xfrm>
          <a:graphic>
            <a:graphicData uri="http://schemas.openxmlformats.org/presentationml/2006/ole">
              <mc:AlternateContent xmlns:mc="http://schemas.openxmlformats.org/markup-compatibility/2006">
                <mc:Choice xmlns:v="urn:schemas-microsoft-com:vml" Requires="v">
                  <p:oleObj name="CorelDRAW" r:id="rId2" imgW="2169000" imgH="2169360" progId="">
                    <p:embed/>
                  </p:oleObj>
                </mc:Choice>
                <mc:Fallback>
                  <p:oleObj name="CorelDRAW" r:id="rId2" imgW="2169000" imgH="2169360" progId="">
                    <p:embed/>
                    <p:pic>
                      <p:nvPicPr>
                        <p:cNvPr id="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420" y="236973"/>
                          <a:ext cx="183878" cy="18342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2" name="Rectangle 1"/>
          <p:cNvSpPr/>
          <p:nvPr/>
        </p:nvSpPr>
        <p:spPr>
          <a:xfrm>
            <a:off x="3085504" y="5394448"/>
            <a:ext cx="2589170" cy="646331"/>
          </a:xfrm>
          <a:prstGeom prst="rect">
            <a:avLst/>
          </a:prstGeom>
        </p:spPr>
        <p:txBody>
          <a:bodyPr wrap="none">
            <a:spAutoFit/>
          </a:bodyPr>
          <a:lstStyle/>
          <a:p>
            <a:r>
              <a:rPr lang="en-US" dirty="0">
                <a:latin typeface="Casper" panose="02000506000000020004" pitchFamily="2" charset="0"/>
                <a:ea typeface="Segoe UI" panose="020B0502040204020203" pitchFamily="34" charset="0"/>
                <a:cs typeface="Segoe UI" panose="020B0502040204020203" pitchFamily="34" charset="0"/>
              </a:rPr>
              <a:t>For queries</a:t>
            </a:r>
          </a:p>
          <a:p>
            <a:r>
              <a:rPr lang="en-US" dirty="0">
                <a:latin typeface="Casper" panose="02000506000000020004" pitchFamily="2" charset="0"/>
                <a:cs typeface="Segoe UI" panose="020B0502040204020203" pitchFamily="34" charset="0"/>
              </a:rPr>
              <a:t>Email: </a:t>
            </a:r>
            <a:r>
              <a:rPr lang="en-US" dirty="0" err="1">
                <a:latin typeface="Casper" panose="02000506000000020004" pitchFamily="2" charset="0"/>
                <a:cs typeface="Segoe UI" panose="020B0502040204020203" pitchFamily="34" charset="0"/>
              </a:rPr>
              <a:t>monika.e11032@cumail.in</a:t>
            </a:r>
            <a:endParaRPr lang="en-US" dirty="0"/>
          </a:p>
        </p:txBody>
      </p:sp>
    </p:spTree>
    <p:extLst>
      <p:ext uri="{BB962C8B-B14F-4D97-AF65-F5344CB8AC3E}">
        <p14:creationId xmlns:p14="http://schemas.microsoft.com/office/powerpoint/2010/main" val="26565012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3"/>
          <p:cNvSpPr txBox="1">
            <a:spLocks noGrp="1"/>
          </p:cNvSpPr>
          <p:nvPr>
            <p:ph type="title"/>
          </p:nvPr>
        </p:nvSpPr>
        <p:spPr>
          <a:xfrm>
            <a:off x="629842" y="457203"/>
            <a:ext cx="5058926" cy="742013"/>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chemeClr val="dk1"/>
              </a:buClr>
              <a:buSzPts val="4800"/>
              <a:buFont typeface="Calibri"/>
              <a:buNone/>
            </a:pPr>
            <a:r>
              <a:rPr lang="en-US" sz="4800" b="1"/>
              <a:t>Course Outcomes</a:t>
            </a:r>
            <a:endParaRPr sz="4800" b="1"/>
          </a:p>
        </p:txBody>
      </p:sp>
      <p:sp>
        <p:nvSpPr>
          <p:cNvPr id="203" name="Google Shape;203;p3"/>
          <p:cNvSpPr txBox="1">
            <a:spLocks noGrp="1"/>
          </p:cNvSpPr>
          <p:nvPr>
            <p:ph type="sldNum" idx="12"/>
          </p:nvPr>
        </p:nvSpPr>
        <p:spPr>
          <a:xfrm>
            <a:off x="6457950" y="6356353"/>
            <a:ext cx="20574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3</a:t>
            </a:fld>
            <a:endParaRPr/>
          </a:p>
        </p:txBody>
      </p:sp>
      <p:graphicFrame>
        <p:nvGraphicFramePr>
          <p:cNvPr id="5" name="Table 4"/>
          <p:cNvGraphicFramePr>
            <a:graphicFrameLocks noGrp="1"/>
          </p:cNvGraphicFramePr>
          <p:nvPr/>
        </p:nvGraphicFramePr>
        <p:xfrm>
          <a:off x="247339" y="1556928"/>
          <a:ext cx="8600607" cy="4783910"/>
        </p:xfrm>
        <a:graphic>
          <a:graphicData uri="http://schemas.openxmlformats.org/drawingml/2006/table">
            <a:tbl>
              <a:tblPr/>
              <a:tblGrid>
                <a:gridCol w="630704">
                  <a:extLst>
                    <a:ext uri="{9D8B030D-6E8A-4147-A177-3AD203B41FA5}">
                      <a16:colId xmlns:a16="http://schemas.microsoft.com/office/drawing/2014/main" val="20000"/>
                    </a:ext>
                  </a:extLst>
                </a:gridCol>
                <a:gridCol w="7040663">
                  <a:extLst>
                    <a:ext uri="{9D8B030D-6E8A-4147-A177-3AD203B41FA5}">
                      <a16:colId xmlns:a16="http://schemas.microsoft.com/office/drawing/2014/main" val="20001"/>
                    </a:ext>
                  </a:extLst>
                </a:gridCol>
                <a:gridCol w="929240">
                  <a:extLst>
                    <a:ext uri="{9D8B030D-6E8A-4147-A177-3AD203B41FA5}">
                      <a16:colId xmlns:a16="http://schemas.microsoft.com/office/drawing/2014/main" val="20002"/>
                    </a:ext>
                  </a:extLst>
                </a:gridCol>
              </a:tblGrid>
              <a:tr h="896983">
                <a:tc>
                  <a:txBody>
                    <a:bodyPr/>
                    <a:lstStyle/>
                    <a:p>
                      <a:pPr marL="0" marR="53975">
                        <a:lnSpc>
                          <a:spcPct val="115000"/>
                        </a:lnSpc>
                        <a:spcBef>
                          <a:spcPts val="0"/>
                        </a:spcBef>
                        <a:spcAft>
                          <a:spcPts val="1000"/>
                        </a:spcAft>
                      </a:pPr>
                      <a:r>
                        <a:rPr lang="en-US" sz="2000" b="1" dirty="0" err="1">
                          <a:solidFill>
                            <a:srgbClr val="000000"/>
                          </a:solidFill>
                          <a:latin typeface="Calibri Light"/>
                          <a:ea typeface="Calibri"/>
                          <a:cs typeface="Calibri"/>
                        </a:rPr>
                        <a:t>CO1</a:t>
                      </a:r>
                      <a:endParaRPr lang="en-US" sz="2000" b="1" dirty="0">
                        <a:latin typeface="Calibri"/>
                        <a:ea typeface="Calibri"/>
                        <a:cs typeface="Times New Roman"/>
                      </a:endParaRP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BE4D5"/>
                    </a:solidFill>
                  </a:tcPr>
                </a:tc>
                <a:tc>
                  <a:txBody>
                    <a:bodyPr/>
                    <a:lstStyle/>
                    <a:p>
                      <a:pPr marL="0" marR="0" fontAlgn="base">
                        <a:lnSpc>
                          <a:spcPct val="115000"/>
                        </a:lnSpc>
                        <a:spcBef>
                          <a:spcPts val="0"/>
                        </a:spcBef>
                        <a:spcAft>
                          <a:spcPts val="0"/>
                        </a:spcAft>
                      </a:pPr>
                      <a:r>
                        <a:rPr lang="en-US" sz="2000" b="1">
                          <a:solidFill>
                            <a:srgbClr val="000000"/>
                          </a:solidFill>
                          <a:latin typeface="Calibri Light"/>
                          <a:ea typeface="Times New Roman"/>
                          <a:cs typeface="Times New Roman"/>
                        </a:rPr>
                        <a:t>Identify and describe soft computing techniques and their roles in building intelligent. Machines</a:t>
                      </a:r>
                      <a:endParaRPr lang="en-US" sz="2000" b="1">
                        <a:latin typeface="Calibri"/>
                        <a:ea typeface="Calibri"/>
                        <a:cs typeface="Times New Roman"/>
                      </a:endParaRP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BE4D5"/>
                    </a:solidFill>
                  </a:tcPr>
                </a:tc>
                <a:tc>
                  <a:txBody>
                    <a:bodyPr/>
                    <a:lstStyle/>
                    <a:p>
                      <a:pPr marL="0" marR="53975">
                        <a:lnSpc>
                          <a:spcPct val="115000"/>
                        </a:lnSpc>
                        <a:spcBef>
                          <a:spcPts val="0"/>
                        </a:spcBef>
                        <a:spcAft>
                          <a:spcPts val="1000"/>
                        </a:spcAft>
                      </a:pPr>
                      <a:r>
                        <a:rPr lang="en-US" sz="2000" b="1">
                          <a:solidFill>
                            <a:srgbClr val="000000"/>
                          </a:solidFill>
                          <a:latin typeface="Calibri Light"/>
                          <a:ea typeface="Calibri"/>
                          <a:cs typeface="Calibri"/>
                        </a:rPr>
                        <a:t>1</a:t>
                      </a:r>
                      <a:endParaRPr lang="en-US" sz="2000" b="1">
                        <a:latin typeface="Calibri"/>
                        <a:ea typeface="Calibri"/>
                        <a:cs typeface="Times New Roman"/>
                      </a:endParaRP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BE4D5"/>
                    </a:solidFill>
                  </a:tcPr>
                </a:tc>
                <a:extLst>
                  <a:ext uri="{0D108BD9-81ED-4DB2-BD59-A6C34878D82A}">
                    <a16:rowId xmlns:a16="http://schemas.microsoft.com/office/drawing/2014/main" val="10000"/>
                  </a:ext>
                </a:extLst>
              </a:tr>
              <a:tr h="896983">
                <a:tc>
                  <a:txBody>
                    <a:bodyPr/>
                    <a:lstStyle/>
                    <a:p>
                      <a:pPr marL="0" marR="53975">
                        <a:lnSpc>
                          <a:spcPct val="115000"/>
                        </a:lnSpc>
                        <a:spcBef>
                          <a:spcPts val="0"/>
                        </a:spcBef>
                        <a:spcAft>
                          <a:spcPts val="1000"/>
                        </a:spcAft>
                      </a:pPr>
                      <a:r>
                        <a:rPr lang="en-US" sz="2000" b="1">
                          <a:solidFill>
                            <a:srgbClr val="000000"/>
                          </a:solidFill>
                          <a:latin typeface="Calibri Light"/>
                          <a:ea typeface="Calibri"/>
                          <a:cs typeface="Calibri"/>
                        </a:rPr>
                        <a:t>CO2</a:t>
                      </a:r>
                      <a:endParaRPr lang="en-US" sz="2000" b="1">
                        <a:latin typeface="Calibri"/>
                        <a:ea typeface="Calibri"/>
                        <a:cs typeface="Times New Roman"/>
                      </a:endParaRP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marL="0" marR="0" fontAlgn="base">
                        <a:lnSpc>
                          <a:spcPct val="115000"/>
                        </a:lnSpc>
                        <a:spcBef>
                          <a:spcPts val="0"/>
                        </a:spcBef>
                        <a:spcAft>
                          <a:spcPts val="0"/>
                        </a:spcAft>
                      </a:pPr>
                      <a:r>
                        <a:rPr lang="en-US" sz="2000" b="1">
                          <a:solidFill>
                            <a:srgbClr val="000000"/>
                          </a:solidFill>
                          <a:latin typeface="Calibri Light"/>
                          <a:ea typeface="Times New Roman"/>
                          <a:cs typeface="Times New Roman"/>
                        </a:rPr>
                        <a:t>Recognize the feasibility of applying a soft computing methodology for a particular problem.</a:t>
                      </a:r>
                      <a:endParaRPr lang="en-US" sz="2000" b="1">
                        <a:latin typeface="Calibri"/>
                        <a:ea typeface="Calibri"/>
                        <a:cs typeface="Times New Roman"/>
                      </a:endParaRP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marL="0" marR="53975">
                        <a:lnSpc>
                          <a:spcPct val="115000"/>
                        </a:lnSpc>
                        <a:spcBef>
                          <a:spcPts val="0"/>
                        </a:spcBef>
                        <a:spcAft>
                          <a:spcPts val="1000"/>
                        </a:spcAft>
                      </a:pPr>
                      <a:r>
                        <a:rPr lang="en-US" sz="2000" b="1">
                          <a:solidFill>
                            <a:srgbClr val="000000"/>
                          </a:solidFill>
                          <a:latin typeface="Calibri Light"/>
                          <a:ea typeface="Calibri"/>
                          <a:cs typeface="Calibri"/>
                        </a:rPr>
                        <a:t>2,4</a:t>
                      </a:r>
                      <a:endParaRPr lang="en-US" sz="2000" b="1">
                        <a:latin typeface="Calibri"/>
                        <a:ea typeface="Calibri"/>
                        <a:cs typeface="Times New Roman"/>
                      </a:endParaRP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extLst>
                  <a:ext uri="{0D108BD9-81ED-4DB2-BD59-A6C34878D82A}">
                    <a16:rowId xmlns:a16="http://schemas.microsoft.com/office/drawing/2014/main" val="10001"/>
                  </a:ext>
                </a:extLst>
              </a:tr>
              <a:tr h="1494972">
                <a:tc>
                  <a:txBody>
                    <a:bodyPr/>
                    <a:lstStyle/>
                    <a:p>
                      <a:pPr marL="0" marR="53975">
                        <a:lnSpc>
                          <a:spcPct val="115000"/>
                        </a:lnSpc>
                        <a:spcBef>
                          <a:spcPts val="0"/>
                        </a:spcBef>
                        <a:spcAft>
                          <a:spcPts val="1000"/>
                        </a:spcAft>
                      </a:pPr>
                      <a:r>
                        <a:rPr lang="en-US" sz="2000" b="1">
                          <a:solidFill>
                            <a:srgbClr val="000000"/>
                          </a:solidFill>
                          <a:latin typeface="Calibri Light"/>
                          <a:ea typeface="Calibri"/>
                          <a:cs typeface="Calibri"/>
                        </a:rPr>
                        <a:t>CO3</a:t>
                      </a:r>
                      <a:endParaRPr lang="en-US" sz="2000" b="1">
                        <a:latin typeface="Calibri"/>
                        <a:ea typeface="Calibri"/>
                        <a:cs typeface="Times New Roman"/>
                      </a:endParaRP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DEDED"/>
                    </a:solidFill>
                  </a:tcPr>
                </a:tc>
                <a:tc>
                  <a:txBody>
                    <a:bodyPr/>
                    <a:lstStyle/>
                    <a:p>
                      <a:pPr marL="0" marR="0" fontAlgn="base">
                        <a:lnSpc>
                          <a:spcPct val="115000"/>
                        </a:lnSpc>
                        <a:spcBef>
                          <a:spcPts val="0"/>
                        </a:spcBef>
                        <a:spcAft>
                          <a:spcPts val="0"/>
                        </a:spcAft>
                      </a:pPr>
                      <a:r>
                        <a:rPr lang="en-US" sz="2000" b="1" dirty="0">
                          <a:solidFill>
                            <a:srgbClr val="000000"/>
                          </a:solidFill>
                          <a:latin typeface="Calibri Light"/>
                          <a:ea typeface="Times New Roman"/>
                          <a:cs typeface="Times New Roman"/>
                        </a:rPr>
                        <a:t>Apply fuzzy logic and reasoning to handle uncertainty and solve engineering problems, genetic algorithms to combinatorial optimization problems and neural networks to pattern classification and regression problems.</a:t>
                      </a:r>
                      <a:endParaRPr lang="en-US" sz="2000" b="1" dirty="0">
                        <a:latin typeface="Calibri"/>
                        <a:ea typeface="Calibri"/>
                        <a:cs typeface="Times New Roman"/>
                      </a:endParaRP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DEDED"/>
                    </a:solidFill>
                  </a:tcPr>
                </a:tc>
                <a:tc>
                  <a:txBody>
                    <a:bodyPr/>
                    <a:lstStyle/>
                    <a:p>
                      <a:pPr marL="0" marR="53975">
                        <a:lnSpc>
                          <a:spcPct val="115000"/>
                        </a:lnSpc>
                        <a:spcBef>
                          <a:spcPts val="0"/>
                        </a:spcBef>
                        <a:spcAft>
                          <a:spcPts val="1000"/>
                        </a:spcAft>
                      </a:pPr>
                      <a:r>
                        <a:rPr lang="en-US" sz="2000" b="1">
                          <a:solidFill>
                            <a:srgbClr val="000000"/>
                          </a:solidFill>
                          <a:latin typeface="Calibri Light"/>
                          <a:ea typeface="Calibri"/>
                          <a:cs typeface="Calibri"/>
                        </a:rPr>
                        <a:t>3</a:t>
                      </a:r>
                      <a:endParaRPr lang="en-US" sz="2000" b="1">
                        <a:latin typeface="Calibri"/>
                        <a:ea typeface="Calibri"/>
                        <a:cs typeface="Times New Roman"/>
                      </a:endParaRP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DEDED"/>
                    </a:solidFill>
                  </a:tcPr>
                </a:tc>
                <a:extLst>
                  <a:ext uri="{0D108BD9-81ED-4DB2-BD59-A6C34878D82A}">
                    <a16:rowId xmlns:a16="http://schemas.microsoft.com/office/drawing/2014/main" val="10002"/>
                  </a:ext>
                </a:extLst>
              </a:tr>
              <a:tr h="896983">
                <a:tc>
                  <a:txBody>
                    <a:bodyPr/>
                    <a:lstStyle/>
                    <a:p>
                      <a:pPr marL="0" marR="53975">
                        <a:lnSpc>
                          <a:spcPct val="115000"/>
                        </a:lnSpc>
                        <a:spcBef>
                          <a:spcPts val="0"/>
                        </a:spcBef>
                        <a:spcAft>
                          <a:spcPts val="1000"/>
                        </a:spcAft>
                      </a:pPr>
                      <a:r>
                        <a:rPr lang="en-US" sz="2000" b="1">
                          <a:solidFill>
                            <a:srgbClr val="000000"/>
                          </a:solidFill>
                          <a:latin typeface="Calibri Light"/>
                          <a:ea typeface="Calibri"/>
                          <a:cs typeface="Calibri"/>
                        </a:rPr>
                        <a:t>CO4</a:t>
                      </a:r>
                      <a:endParaRPr lang="en-US" sz="2000" b="1">
                        <a:latin typeface="Calibri"/>
                        <a:ea typeface="Calibri"/>
                        <a:cs typeface="Times New Roman"/>
                      </a:endParaRP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2CC"/>
                    </a:solidFill>
                  </a:tcPr>
                </a:tc>
                <a:tc>
                  <a:txBody>
                    <a:bodyPr/>
                    <a:lstStyle/>
                    <a:p>
                      <a:pPr marL="0" marR="0" fontAlgn="base">
                        <a:lnSpc>
                          <a:spcPct val="115000"/>
                        </a:lnSpc>
                        <a:spcBef>
                          <a:spcPts val="0"/>
                        </a:spcBef>
                        <a:spcAft>
                          <a:spcPts val="0"/>
                        </a:spcAft>
                      </a:pPr>
                      <a:r>
                        <a:rPr lang="en-US" sz="2000" b="1">
                          <a:solidFill>
                            <a:srgbClr val="000000"/>
                          </a:solidFill>
                          <a:latin typeface="Calibri Light"/>
                          <a:ea typeface="Times New Roman"/>
                          <a:cs typeface="Times New Roman"/>
                        </a:rPr>
                        <a:t>Effectively use modern software tools to solve real problems using a soft computing approach.</a:t>
                      </a:r>
                      <a:endParaRPr lang="en-US" sz="2000" b="1">
                        <a:latin typeface="Calibri"/>
                        <a:ea typeface="Calibri"/>
                        <a:cs typeface="Times New Roman"/>
                      </a:endParaRP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2CC"/>
                    </a:solidFill>
                  </a:tcPr>
                </a:tc>
                <a:tc>
                  <a:txBody>
                    <a:bodyPr/>
                    <a:lstStyle/>
                    <a:p>
                      <a:pPr marL="0" marR="53975">
                        <a:lnSpc>
                          <a:spcPct val="115000"/>
                        </a:lnSpc>
                        <a:spcBef>
                          <a:spcPts val="0"/>
                        </a:spcBef>
                        <a:spcAft>
                          <a:spcPts val="1000"/>
                        </a:spcAft>
                      </a:pPr>
                      <a:r>
                        <a:rPr lang="en-US" sz="2000" b="1">
                          <a:solidFill>
                            <a:srgbClr val="000000"/>
                          </a:solidFill>
                          <a:latin typeface="Calibri Light"/>
                          <a:ea typeface="Calibri"/>
                          <a:cs typeface="Calibri"/>
                        </a:rPr>
                        <a:t>3</a:t>
                      </a:r>
                      <a:endParaRPr lang="en-US" sz="2000" b="1">
                        <a:latin typeface="Calibri"/>
                        <a:ea typeface="Calibri"/>
                        <a:cs typeface="Times New Roman"/>
                      </a:endParaRP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val="10003"/>
                  </a:ext>
                </a:extLst>
              </a:tr>
              <a:tr h="597989">
                <a:tc>
                  <a:txBody>
                    <a:bodyPr/>
                    <a:lstStyle/>
                    <a:p>
                      <a:pPr marL="0" marR="53975">
                        <a:lnSpc>
                          <a:spcPct val="115000"/>
                        </a:lnSpc>
                        <a:spcBef>
                          <a:spcPts val="0"/>
                        </a:spcBef>
                        <a:spcAft>
                          <a:spcPts val="1000"/>
                        </a:spcAft>
                      </a:pPr>
                      <a:r>
                        <a:rPr lang="en-US" sz="2000" b="1">
                          <a:solidFill>
                            <a:srgbClr val="000000"/>
                          </a:solidFill>
                          <a:latin typeface="Calibri Light"/>
                          <a:ea typeface="Calibri"/>
                          <a:cs typeface="Calibri"/>
                        </a:rPr>
                        <a:t>CO5</a:t>
                      </a:r>
                      <a:endParaRPr lang="en-US" sz="2000" b="1">
                        <a:latin typeface="Calibri"/>
                        <a:ea typeface="Calibri"/>
                        <a:cs typeface="Times New Roman"/>
                      </a:endParaRP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E2F3"/>
                    </a:solidFill>
                  </a:tcPr>
                </a:tc>
                <a:tc>
                  <a:txBody>
                    <a:bodyPr/>
                    <a:lstStyle/>
                    <a:p>
                      <a:pPr marL="0" marR="53975">
                        <a:lnSpc>
                          <a:spcPct val="115000"/>
                        </a:lnSpc>
                        <a:spcBef>
                          <a:spcPts val="0"/>
                        </a:spcBef>
                        <a:spcAft>
                          <a:spcPts val="1000"/>
                        </a:spcAft>
                      </a:pPr>
                      <a:r>
                        <a:rPr lang="en-US" sz="2000" b="1">
                          <a:solidFill>
                            <a:srgbClr val="000000"/>
                          </a:solidFill>
                          <a:latin typeface="Calibri Light"/>
                          <a:ea typeface="Times New Roman"/>
                          <a:cs typeface="Times New Roman"/>
                        </a:rPr>
                        <a:t>Evaluate various soft computing approaches for a given problem.</a:t>
                      </a:r>
                      <a:endParaRPr lang="en-US" sz="2000" b="1">
                        <a:latin typeface="Calibri"/>
                        <a:ea typeface="Calibri"/>
                        <a:cs typeface="Times New Roman"/>
                      </a:endParaRP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E2F3"/>
                    </a:solidFill>
                  </a:tcPr>
                </a:tc>
                <a:tc>
                  <a:txBody>
                    <a:bodyPr/>
                    <a:lstStyle/>
                    <a:p>
                      <a:pPr marL="0" marR="53975">
                        <a:lnSpc>
                          <a:spcPct val="115000"/>
                        </a:lnSpc>
                        <a:spcBef>
                          <a:spcPts val="0"/>
                        </a:spcBef>
                        <a:spcAft>
                          <a:spcPts val="1000"/>
                        </a:spcAft>
                      </a:pPr>
                      <a:r>
                        <a:rPr lang="en-US" sz="2000" b="1" dirty="0">
                          <a:solidFill>
                            <a:srgbClr val="000000"/>
                          </a:solidFill>
                          <a:latin typeface="Calibri Light"/>
                          <a:ea typeface="Calibri"/>
                          <a:cs typeface="Calibri"/>
                        </a:rPr>
                        <a:t>4</a:t>
                      </a:r>
                      <a:endParaRPr lang="en-US" sz="2000" b="1" dirty="0">
                        <a:latin typeface="Calibri"/>
                        <a:ea typeface="Calibri"/>
                        <a:cs typeface="Times New Roman"/>
                      </a:endParaRP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E2F3"/>
                    </a:solidFill>
                  </a:tcPr>
                </a:tc>
                <a:extLst>
                  <a:ext uri="{0D108BD9-81ED-4DB2-BD59-A6C34878D82A}">
                    <a16:rowId xmlns:a16="http://schemas.microsoft.com/office/drawing/2014/main" val="10004"/>
                  </a:ext>
                </a:extLst>
              </a:tr>
            </a:tbl>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9842" y="457203"/>
            <a:ext cx="5058926" cy="742013"/>
          </a:xfrm>
        </p:spPr>
        <p:txBody>
          <a:bodyPr>
            <a:noAutofit/>
          </a:bodyPr>
          <a:lstStyle/>
          <a:p>
            <a:r>
              <a:rPr lang="en-US" sz="4800" b="1" dirty="0"/>
              <a:t>Table of Contents</a:t>
            </a:r>
          </a:p>
        </p:txBody>
      </p:sp>
      <p:sp>
        <p:nvSpPr>
          <p:cNvPr id="4" name="Text Placeholder 3"/>
          <p:cNvSpPr>
            <a:spLocks noGrp="1"/>
          </p:cNvSpPr>
          <p:nvPr>
            <p:ph type="body" sz="half" idx="2"/>
          </p:nvPr>
        </p:nvSpPr>
        <p:spPr>
          <a:xfrm>
            <a:off x="584870" y="1502764"/>
            <a:ext cx="7797129" cy="3811588"/>
          </a:xfrm>
        </p:spPr>
        <p:txBody>
          <a:bodyPr>
            <a:noAutofit/>
          </a:bodyPr>
          <a:lstStyle/>
          <a:p>
            <a:pPr>
              <a:buFont typeface="Arial" pitchFamily="34" charset="0"/>
              <a:buChar char="•"/>
            </a:pPr>
            <a:r>
              <a:rPr lang="en-US" sz="2800" dirty="0"/>
              <a:t>Associative Memory Networks</a:t>
            </a:r>
          </a:p>
          <a:p>
            <a:pPr>
              <a:buFont typeface="Arial" pitchFamily="34" charset="0"/>
              <a:buChar char="•"/>
            </a:pPr>
            <a:r>
              <a:rPr lang="en-US" sz="2800" dirty="0"/>
              <a:t>Bidirectional Associative Memory (BAM)</a:t>
            </a:r>
          </a:p>
          <a:p>
            <a:pPr>
              <a:buFont typeface="Arial" pitchFamily="34" charset="0"/>
              <a:buChar char="•"/>
            </a:pPr>
            <a:r>
              <a:rPr lang="en-US" sz="2800" dirty="0"/>
              <a:t>Hopfield Networks</a:t>
            </a:r>
          </a:p>
          <a:p>
            <a:pPr>
              <a:buFont typeface="Arial" pitchFamily="34" charset="0"/>
              <a:buChar char="•"/>
            </a:pPr>
            <a:r>
              <a:rPr lang="en-US" sz="2800" dirty="0"/>
              <a:t>Self-Organizing Feature Maps: </a:t>
            </a:r>
            <a:r>
              <a:rPr lang="en-US" sz="2800" dirty="0" err="1"/>
              <a:t>Kohonen</a:t>
            </a:r>
            <a:r>
              <a:rPr lang="en-US" sz="2800" dirty="0"/>
              <a:t> Self-Organizing Feature Maps.</a:t>
            </a:r>
            <a:endParaRPr lang="en-US" sz="2800" b="1" dirty="0"/>
          </a:p>
        </p:txBody>
      </p:sp>
      <p:sp>
        <p:nvSpPr>
          <p:cNvPr id="5" name="Slide Number Placeholder 4"/>
          <p:cNvSpPr>
            <a:spLocks noGrp="1"/>
          </p:cNvSpPr>
          <p:nvPr>
            <p:ph type="sldNum" sz="quarter" idx="12"/>
          </p:nvPr>
        </p:nvSpPr>
        <p:spPr/>
        <p:txBody>
          <a:bodyPr/>
          <a:lstStyle/>
          <a:p>
            <a:fld id="{BDCDBBEF-AA6C-4BA6-85B2-A17D7F280E38}" type="slidenum">
              <a:rPr lang="en-US" smtClean="0"/>
              <a:pPr/>
              <a:t>4</a:t>
            </a:fld>
            <a:endParaRPr lang="en-US"/>
          </a:p>
        </p:txBody>
      </p:sp>
    </p:spTree>
    <p:extLst>
      <p:ext uri="{BB962C8B-B14F-4D97-AF65-F5344CB8AC3E}">
        <p14:creationId xmlns:p14="http://schemas.microsoft.com/office/powerpoint/2010/main" val="42816531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600200"/>
            <a:ext cx="8229600" cy="1143000"/>
          </a:xfrm>
        </p:spPr>
        <p:txBody>
          <a:bodyPr>
            <a:normAutofit fontScale="90000"/>
          </a:bodyPr>
          <a:lstStyle/>
          <a:p>
            <a:pPr algn="ctr"/>
            <a:r>
              <a:rPr lang="en-US" b="1" dirty="0"/>
              <a:t>Introduction to </a:t>
            </a:r>
            <a:br>
              <a:rPr lang="en-US" b="1" dirty="0"/>
            </a:br>
            <a:r>
              <a:rPr lang="en-US" b="1" dirty="0"/>
              <a:t>Neural Network Models</a:t>
            </a:r>
          </a:p>
        </p:txBody>
      </p:sp>
      <p:sp>
        <p:nvSpPr>
          <p:cNvPr id="4" name="Slide Number Placeholder 3"/>
          <p:cNvSpPr>
            <a:spLocks noGrp="1"/>
          </p:cNvSpPr>
          <p:nvPr>
            <p:ph type="sldNum" sz="quarter" idx="12"/>
          </p:nvPr>
        </p:nvSpPr>
        <p:spPr/>
        <p:txBody>
          <a:bodyPr/>
          <a:lstStyle/>
          <a:p>
            <a:fld id="{3196E4FA-0509-4C1E-ADB1-D05ADE4219A2}" type="slidenum">
              <a:rPr lang="en-US" smtClean="0"/>
              <a:pPr/>
              <a:t>5</a:t>
            </a:fld>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981B53-0CDA-4CDC-A3DE-5EE8621BDD6C}"/>
              </a:ext>
            </a:extLst>
          </p:cNvPr>
          <p:cNvSpPr>
            <a:spLocks noGrp="1"/>
          </p:cNvSpPr>
          <p:nvPr>
            <p:ph type="title"/>
          </p:nvPr>
        </p:nvSpPr>
        <p:spPr/>
        <p:txBody>
          <a:bodyPr/>
          <a:lstStyle/>
          <a:p>
            <a:endParaRPr lang="en-IN"/>
          </a:p>
        </p:txBody>
      </p:sp>
      <p:sp>
        <p:nvSpPr>
          <p:cNvPr id="3" name="Slide Number Placeholder 2">
            <a:extLst>
              <a:ext uri="{FF2B5EF4-FFF2-40B4-BE49-F238E27FC236}">
                <a16:creationId xmlns:a16="http://schemas.microsoft.com/office/drawing/2014/main" id="{F8937B56-2A5F-45F4-9B8E-D4067B8BBEED}"/>
              </a:ext>
            </a:extLst>
          </p:cNvPr>
          <p:cNvSpPr>
            <a:spLocks noGrp="1"/>
          </p:cNvSpPr>
          <p:nvPr>
            <p:ph type="sldNum" sz="quarter" idx="12"/>
          </p:nvPr>
        </p:nvSpPr>
        <p:spPr/>
        <p:txBody>
          <a:bodyPr/>
          <a:lstStyle/>
          <a:p>
            <a:fld id="{BDCDBBEF-AA6C-4BA6-85B2-A17D7F280E38}" type="slidenum">
              <a:rPr lang="en-US" smtClean="0"/>
              <a:pPr/>
              <a:t>6</a:t>
            </a:fld>
            <a:endParaRPr lang="en-US"/>
          </a:p>
        </p:txBody>
      </p:sp>
      <p:pic>
        <p:nvPicPr>
          <p:cNvPr id="5" name="Picture 4">
            <a:extLst>
              <a:ext uri="{FF2B5EF4-FFF2-40B4-BE49-F238E27FC236}">
                <a16:creationId xmlns:a16="http://schemas.microsoft.com/office/drawing/2014/main" id="{A91597E8-98E2-48E8-AB50-F7E8A43477C7}"/>
              </a:ext>
            </a:extLst>
          </p:cNvPr>
          <p:cNvPicPr>
            <a:picLocks noChangeAspect="1"/>
          </p:cNvPicPr>
          <p:nvPr/>
        </p:nvPicPr>
        <p:blipFill rotWithShape="1">
          <a:blip r:embed="rId3"/>
          <a:srcRect t="3272" b="5439"/>
          <a:stretch/>
        </p:blipFill>
        <p:spPr>
          <a:xfrm>
            <a:off x="533400" y="136525"/>
            <a:ext cx="8382000" cy="6584952"/>
          </a:xfrm>
          <a:prstGeom prst="rect">
            <a:avLst/>
          </a:prstGeom>
        </p:spPr>
      </p:pic>
    </p:spTree>
    <p:extLst>
      <p:ext uri="{BB962C8B-B14F-4D97-AF65-F5344CB8AC3E}">
        <p14:creationId xmlns:p14="http://schemas.microsoft.com/office/powerpoint/2010/main" val="7757552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4" name="Text Box 4"/>
          <p:cNvSpPr txBox="1">
            <a:spLocks noChangeArrowheads="1"/>
          </p:cNvSpPr>
          <p:nvPr/>
        </p:nvSpPr>
        <p:spPr bwMode="auto">
          <a:xfrm>
            <a:off x="1981200" y="304800"/>
            <a:ext cx="6858000" cy="492125"/>
          </a:xfrm>
          <a:prstGeom prst="rect">
            <a:avLst/>
          </a:prstGeom>
          <a:noFill/>
          <a:ln w="9525">
            <a:noFill/>
            <a:miter lim="800000"/>
            <a:headEnd/>
            <a:tailEnd/>
          </a:ln>
        </p:spPr>
        <p:txBody>
          <a:bodyPr wrap="square">
            <a:spAutoFit/>
          </a:bodyPr>
          <a:lstStyle/>
          <a:p>
            <a:pPr eaLnBrk="1" hangingPunct="1">
              <a:spcBef>
                <a:spcPct val="50000"/>
              </a:spcBef>
              <a:defRPr/>
            </a:pPr>
            <a:r>
              <a:rPr lang="en-US" sz="2600" b="1" dirty="0">
                <a:solidFill>
                  <a:srgbClr val="C00000"/>
                </a:solidFill>
                <a:latin typeface="Tahoma" pitchFamily="34" charset="0"/>
                <a:ea typeface="+mj-ea"/>
                <a:cs typeface="Tahoma" pitchFamily="34" charset="0"/>
              </a:rPr>
              <a:t>ASSOCIATIVE MEMORY (AM) NETWORK</a:t>
            </a:r>
          </a:p>
        </p:txBody>
      </p:sp>
      <p:sp>
        <p:nvSpPr>
          <p:cNvPr id="78854" name="Rectangle 6"/>
          <p:cNvSpPr>
            <a:spLocks noChangeArrowheads="1"/>
          </p:cNvSpPr>
          <p:nvPr/>
        </p:nvSpPr>
        <p:spPr bwMode="auto">
          <a:xfrm>
            <a:off x="457200" y="1143000"/>
            <a:ext cx="8229600" cy="4953000"/>
          </a:xfrm>
          <a:prstGeom prst="rect">
            <a:avLst/>
          </a:prstGeom>
          <a:noFill/>
          <a:ln w="9525">
            <a:noFill/>
            <a:miter lim="800000"/>
            <a:headEnd/>
            <a:tailEnd/>
          </a:ln>
          <a:effectLst/>
        </p:spPr>
        <p:txBody>
          <a:bodyPr/>
          <a:lstStyle/>
          <a:p>
            <a:pPr marL="457200" indent="-457200" eaLnBrk="1" hangingPunct="1">
              <a:lnSpc>
                <a:spcPct val="120000"/>
              </a:lnSpc>
              <a:buFont typeface="Wingdings" pitchFamily="2" charset="2"/>
              <a:buChar char="Ø"/>
              <a:defRPr/>
            </a:pPr>
            <a:r>
              <a:rPr lang="en-US" sz="2000" b="1" dirty="0">
                <a:solidFill>
                  <a:schemeClr val="accent6">
                    <a:lumMod val="50000"/>
                  </a:schemeClr>
                </a:solidFill>
                <a:latin typeface="Tahoma" pitchFamily="34" charset="0"/>
                <a:ea typeface="+mj-ea"/>
                <a:cs typeface="Tahoma" pitchFamily="34" charset="0"/>
              </a:rPr>
              <a:t>Two types of associations exist. For two patterns </a:t>
            </a:r>
            <a:r>
              <a:rPr lang="en-US" sz="2000" b="1" i="1" dirty="0">
                <a:solidFill>
                  <a:schemeClr val="accent6">
                    <a:lumMod val="50000"/>
                  </a:schemeClr>
                </a:solidFill>
                <a:latin typeface="Tahoma" pitchFamily="34" charset="0"/>
                <a:ea typeface="+mj-ea"/>
                <a:cs typeface="Tahoma" pitchFamily="34" charset="0"/>
              </a:rPr>
              <a:t>s</a:t>
            </a:r>
            <a:r>
              <a:rPr lang="en-US" sz="2000" b="1" dirty="0">
                <a:solidFill>
                  <a:schemeClr val="accent6">
                    <a:lumMod val="50000"/>
                  </a:schemeClr>
                </a:solidFill>
                <a:latin typeface="Tahoma" pitchFamily="34" charset="0"/>
                <a:ea typeface="+mj-ea"/>
                <a:cs typeface="Tahoma" pitchFamily="34" charset="0"/>
              </a:rPr>
              <a:t> and </a:t>
            </a:r>
            <a:r>
              <a:rPr lang="en-US" sz="2000" b="1" i="1" dirty="0">
                <a:solidFill>
                  <a:schemeClr val="accent6">
                    <a:lumMod val="50000"/>
                  </a:schemeClr>
                </a:solidFill>
                <a:latin typeface="Tahoma" pitchFamily="34" charset="0"/>
                <a:ea typeface="+mj-ea"/>
                <a:cs typeface="Tahoma" pitchFamily="34" charset="0"/>
              </a:rPr>
              <a:t>t</a:t>
            </a:r>
          </a:p>
          <a:p>
            <a:pPr marL="457200" indent="-457200" eaLnBrk="1" hangingPunct="1">
              <a:lnSpc>
                <a:spcPct val="120000"/>
              </a:lnSpc>
              <a:buFont typeface="Wingdings" pitchFamily="2" charset="2"/>
              <a:buChar char="Ø"/>
              <a:defRPr/>
            </a:pPr>
            <a:endParaRPr lang="en-US" sz="2000" b="1" i="1" dirty="0">
              <a:solidFill>
                <a:schemeClr val="accent6">
                  <a:lumMod val="50000"/>
                </a:schemeClr>
              </a:solidFill>
              <a:latin typeface="Tahoma" pitchFamily="34" charset="0"/>
              <a:ea typeface="+mj-ea"/>
              <a:cs typeface="Tahoma" pitchFamily="34" charset="0"/>
            </a:endParaRPr>
          </a:p>
          <a:p>
            <a:pPr marL="914400" lvl="1" indent="-457200" algn="just" eaLnBrk="1" hangingPunct="1">
              <a:lnSpc>
                <a:spcPct val="110000"/>
              </a:lnSpc>
              <a:buFont typeface="Arial" pitchFamily="34" charset="0"/>
              <a:buChar char="•"/>
              <a:defRPr/>
            </a:pPr>
            <a:r>
              <a:rPr lang="en-US" sz="2000" dirty="0">
                <a:solidFill>
                  <a:schemeClr val="accent6">
                    <a:lumMod val="50000"/>
                  </a:schemeClr>
                </a:solidFill>
                <a:latin typeface="Tahoma" pitchFamily="34" charset="0"/>
                <a:ea typeface="+mj-ea"/>
                <a:cs typeface="Tahoma" pitchFamily="34" charset="0"/>
              </a:rPr>
              <a:t>hetero-association (s != t): relating two different patterns (s – input, t – target).</a:t>
            </a:r>
          </a:p>
          <a:p>
            <a:pPr marL="914400" lvl="1" indent="-457200" algn="just" eaLnBrk="1" hangingPunct="1">
              <a:lnSpc>
                <a:spcPct val="110000"/>
              </a:lnSpc>
              <a:buFont typeface="Arial" pitchFamily="34" charset="0"/>
              <a:buChar char="•"/>
              <a:defRPr/>
            </a:pPr>
            <a:r>
              <a:rPr lang="en-US" sz="2000" dirty="0">
                <a:solidFill>
                  <a:schemeClr val="accent6">
                    <a:lumMod val="50000"/>
                  </a:schemeClr>
                </a:solidFill>
                <a:latin typeface="Tahoma" pitchFamily="34" charset="0"/>
                <a:ea typeface="+mj-ea"/>
                <a:cs typeface="Tahoma" pitchFamily="34" charset="0"/>
              </a:rPr>
              <a:t>auto-association (s = t): relating parts of a pattern with other parts.</a:t>
            </a:r>
          </a:p>
          <a:p>
            <a:pPr marL="800100" lvl="1" indent="-228600" eaLnBrk="1" hangingPunct="1">
              <a:lnSpc>
                <a:spcPct val="120000"/>
              </a:lnSpc>
              <a:buFontTx/>
              <a:buChar char="–"/>
              <a:defRPr/>
            </a:pPr>
            <a:endParaRPr lang="en-US" sz="2000" dirty="0"/>
          </a:p>
          <a:p>
            <a:pPr marL="457200" indent="-457200" algn="just" eaLnBrk="1" hangingPunct="1">
              <a:lnSpc>
                <a:spcPct val="120000"/>
              </a:lnSpc>
              <a:buFont typeface="Wingdings" pitchFamily="2" charset="2"/>
              <a:buChar char="Ø"/>
              <a:defRPr/>
            </a:pPr>
            <a:r>
              <a:rPr lang="en-US" sz="2000" b="1" dirty="0">
                <a:solidFill>
                  <a:schemeClr val="accent6">
                    <a:lumMod val="50000"/>
                  </a:schemeClr>
                </a:solidFill>
                <a:latin typeface="Tahoma" pitchFamily="34" charset="0"/>
                <a:ea typeface="+mj-ea"/>
                <a:cs typeface="Tahoma" pitchFamily="34" charset="0"/>
              </a:rPr>
              <a:t>Architectures of  NN associative memory:</a:t>
            </a:r>
          </a:p>
          <a:p>
            <a:pPr marL="914400" lvl="1" indent="-457200" algn="just" eaLnBrk="1" hangingPunct="1">
              <a:lnSpc>
                <a:spcPct val="110000"/>
              </a:lnSpc>
              <a:buFont typeface="Arial" pitchFamily="34" charset="0"/>
              <a:buChar char="•"/>
              <a:defRPr/>
            </a:pPr>
            <a:r>
              <a:rPr lang="en-US" sz="2000" dirty="0">
                <a:solidFill>
                  <a:schemeClr val="accent6">
                    <a:lumMod val="50000"/>
                  </a:schemeClr>
                </a:solidFill>
                <a:latin typeface="Tahoma" pitchFamily="34" charset="0"/>
                <a:ea typeface="+mj-ea"/>
                <a:cs typeface="Tahoma" pitchFamily="34" charset="0"/>
              </a:rPr>
              <a:t>single layer (with/out input layer),</a:t>
            </a:r>
          </a:p>
          <a:p>
            <a:pPr marL="800100" lvl="1" indent="-228600" algn="just" eaLnBrk="1" hangingPunct="1">
              <a:lnSpc>
                <a:spcPct val="120000"/>
              </a:lnSpc>
              <a:defRPr/>
            </a:pPr>
            <a:endParaRPr lang="en-US" sz="2000" dirty="0"/>
          </a:p>
          <a:p>
            <a:pPr marL="457200" indent="-457200" algn="just" eaLnBrk="1" hangingPunct="1">
              <a:lnSpc>
                <a:spcPct val="120000"/>
              </a:lnSpc>
              <a:buFont typeface="Wingdings" pitchFamily="2" charset="2"/>
              <a:buChar char="Ø"/>
              <a:defRPr/>
            </a:pPr>
            <a:r>
              <a:rPr lang="en-US" sz="2000" b="1" dirty="0">
                <a:solidFill>
                  <a:schemeClr val="accent6">
                    <a:lumMod val="50000"/>
                  </a:schemeClr>
                </a:solidFill>
                <a:latin typeface="Tahoma" pitchFamily="34" charset="0"/>
                <a:ea typeface="+mj-ea"/>
                <a:cs typeface="Tahoma" pitchFamily="34" charset="0"/>
              </a:rPr>
              <a:t>Learning algorithms for AM:</a:t>
            </a:r>
          </a:p>
          <a:p>
            <a:pPr marL="914400" lvl="1" indent="-457200" algn="just" eaLnBrk="1" hangingPunct="1">
              <a:lnSpc>
                <a:spcPct val="110000"/>
              </a:lnSpc>
              <a:buFont typeface="Arial" pitchFamily="34" charset="0"/>
              <a:buChar char="•"/>
              <a:defRPr/>
            </a:pPr>
            <a:r>
              <a:rPr lang="en-US" sz="2000" dirty="0" err="1">
                <a:solidFill>
                  <a:schemeClr val="accent6">
                    <a:lumMod val="50000"/>
                  </a:schemeClr>
                </a:solidFill>
                <a:latin typeface="Tahoma" pitchFamily="34" charset="0"/>
                <a:ea typeface="+mj-ea"/>
                <a:cs typeface="Tahoma" pitchFamily="34" charset="0"/>
              </a:rPr>
              <a:t>Hebbian</a:t>
            </a:r>
            <a:r>
              <a:rPr lang="en-US" sz="2000" dirty="0">
                <a:solidFill>
                  <a:schemeClr val="accent6">
                    <a:lumMod val="50000"/>
                  </a:schemeClr>
                </a:solidFill>
                <a:latin typeface="Tahoma" pitchFamily="34" charset="0"/>
                <a:ea typeface="+mj-ea"/>
                <a:cs typeface="Tahoma" pitchFamily="34" charset="0"/>
              </a:rPr>
              <a:t> learning rule and its variations,</a:t>
            </a:r>
          </a:p>
          <a:p>
            <a:pPr marL="800100" lvl="1" indent="-228600" eaLnBrk="1" hangingPunct="1">
              <a:lnSpc>
                <a:spcPct val="120000"/>
              </a:lnSpc>
              <a:buFontTx/>
              <a:buChar char="–"/>
              <a:defRPr/>
            </a:pPr>
            <a:r>
              <a:rPr lang="en-US" sz="2000" dirty="0"/>
              <a:t>Outer Product</a:t>
            </a:r>
          </a:p>
          <a:p>
            <a:pPr marL="800100" lvl="1" indent="-228600" eaLnBrk="1" hangingPunct="1">
              <a:lnSpc>
                <a:spcPct val="120000"/>
              </a:lnSpc>
              <a:buFontTx/>
              <a:buChar char="–"/>
              <a:defRPr/>
            </a:pPr>
            <a:endParaRPr lang="en-US" sz="2000" dirty="0"/>
          </a:p>
        </p:txBody>
      </p:sp>
    </p:spTree>
    <p:extLst>
      <p:ext uri="{BB962C8B-B14F-4D97-AF65-F5344CB8AC3E}">
        <p14:creationId xmlns:p14="http://schemas.microsoft.com/office/powerpoint/2010/main" val="23182161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FC02FC-927C-46D1-BD27-BFE8AF949AD8}"/>
              </a:ext>
            </a:extLst>
          </p:cNvPr>
          <p:cNvSpPr>
            <a:spLocks noGrp="1"/>
          </p:cNvSpPr>
          <p:nvPr>
            <p:ph type="title"/>
          </p:nvPr>
        </p:nvSpPr>
        <p:spPr/>
        <p:txBody>
          <a:bodyPr/>
          <a:lstStyle/>
          <a:p>
            <a:endParaRPr lang="en-IN"/>
          </a:p>
        </p:txBody>
      </p:sp>
      <p:sp>
        <p:nvSpPr>
          <p:cNvPr id="3" name="Slide Number Placeholder 2">
            <a:extLst>
              <a:ext uri="{FF2B5EF4-FFF2-40B4-BE49-F238E27FC236}">
                <a16:creationId xmlns:a16="http://schemas.microsoft.com/office/drawing/2014/main" id="{5BDE2167-D22C-4652-8DB2-34CCC203E9BA}"/>
              </a:ext>
            </a:extLst>
          </p:cNvPr>
          <p:cNvSpPr>
            <a:spLocks noGrp="1"/>
          </p:cNvSpPr>
          <p:nvPr>
            <p:ph type="sldNum" sz="quarter" idx="12"/>
          </p:nvPr>
        </p:nvSpPr>
        <p:spPr/>
        <p:txBody>
          <a:bodyPr/>
          <a:lstStyle/>
          <a:p>
            <a:fld id="{BDCDBBEF-AA6C-4BA6-85B2-A17D7F280E38}" type="slidenum">
              <a:rPr lang="en-US" smtClean="0"/>
              <a:pPr/>
              <a:t>8</a:t>
            </a:fld>
            <a:endParaRPr lang="en-US"/>
          </a:p>
        </p:txBody>
      </p:sp>
      <p:pic>
        <p:nvPicPr>
          <p:cNvPr id="5" name="Picture 4">
            <a:extLst>
              <a:ext uri="{FF2B5EF4-FFF2-40B4-BE49-F238E27FC236}">
                <a16:creationId xmlns:a16="http://schemas.microsoft.com/office/drawing/2014/main" id="{AD7EE474-76A3-4D9A-8708-B50D33ACA429}"/>
              </a:ext>
            </a:extLst>
          </p:cNvPr>
          <p:cNvPicPr>
            <a:picLocks noChangeAspect="1"/>
          </p:cNvPicPr>
          <p:nvPr/>
        </p:nvPicPr>
        <p:blipFill>
          <a:blip r:embed="rId2"/>
          <a:stretch>
            <a:fillRect/>
          </a:stretch>
        </p:blipFill>
        <p:spPr>
          <a:xfrm>
            <a:off x="0" y="1367600"/>
            <a:ext cx="8839200" cy="5353875"/>
          </a:xfrm>
          <a:prstGeom prst="rect">
            <a:avLst/>
          </a:prstGeom>
        </p:spPr>
      </p:pic>
    </p:spTree>
    <p:extLst>
      <p:ext uri="{BB962C8B-B14F-4D97-AF65-F5344CB8AC3E}">
        <p14:creationId xmlns:p14="http://schemas.microsoft.com/office/powerpoint/2010/main" val="1546989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408A05-3898-4222-85FA-86A34A5E87A1}"/>
              </a:ext>
            </a:extLst>
          </p:cNvPr>
          <p:cNvSpPr>
            <a:spLocks noGrp="1"/>
          </p:cNvSpPr>
          <p:nvPr>
            <p:ph type="title"/>
          </p:nvPr>
        </p:nvSpPr>
        <p:spPr/>
        <p:txBody>
          <a:bodyPr/>
          <a:lstStyle/>
          <a:p>
            <a:endParaRPr lang="en-IN"/>
          </a:p>
        </p:txBody>
      </p:sp>
      <p:sp>
        <p:nvSpPr>
          <p:cNvPr id="3" name="Slide Number Placeholder 2">
            <a:extLst>
              <a:ext uri="{FF2B5EF4-FFF2-40B4-BE49-F238E27FC236}">
                <a16:creationId xmlns:a16="http://schemas.microsoft.com/office/drawing/2014/main" id="{26DED1CE-7103-49C8-A228-00BB4602A6D2}"/>
              </a:ext>
            </a:extLst>
          </p:cNvPr>
          <p:cNvSpPr>
            <a:spLocks noGrp="1"/>
          </p:cNvSpPr>
          <p:nvPr>
            <p:ph type="sldNum" sz="quarter" idx="12"/>
          </p:nvPr>
        </p:nvSpPr>
        <p:spPr/>
        <p:txBody>
          <a:bodyPr/>
          <a:lstStyle/>
          <a:p>
            <a:fld id="{BDCDBBEF-AA6C-4BA6-85B2-A17D7F280E38}" type="slidenum">
              <a:rPr lang="en-US" smtClean="0"/>
              <a:pPr/>
              <a:t>9</a:t>
            </a:fld>
            <a:endParaRPr lang="en-US"/>
          </a:p>
        </p:txBody>
      </p:sp>
      <p:pic>
        <p:nvPicPr>
          <p:cNvPr id="5" name="Picture 4">
            <a:extLst>
              <a:ext uri="{FF2B5EF4-FFF2-40B4-BE49-F238E27FC236}">
                <a16:creationId xmlns:a16="http://schemas.microsoft.com/office/drawing/2014/main" id="{C1D3EE85-6332-4779-B132-8D3778A13A94}"/>
              </a:ext>
            </a:extLst>
          </p:cNvPr>
          <p:cNvPicPr>
            <a:picLocks noChangeAspect="1"/>
          </p:cNvPicPr>
          <p:nvPr/>
        </p:nvPicPr>
        <p:blipFill>
          <a:blip r:embed="rId2"/>
          <a:stretch>
            <a:fillRect/>
          </a:stretch>
        </p:blipFill>
        <p:spPr>
          <a:xfrm>
            <a:off x="152400" y="1524000"/>
            <a:ext cx="8686800" cy="4815394"/>
          </a:xfrm>
          <a:prstGeom prst="rect">
            <a:avLst/>
          </a:prstGeom>
        </p:spPr>
      </p:pic>
    </p:spTree>
    <p:extLst>
      <p:ext uri="{BB962C8B-B14F-4D97-AF65-F5344CB8AC3E}">
        <p14:creationId xmlns:p14="http://schemas.microsoft.com/office/powerpoint/2010/main" val="1206458743"/>
      </p:ext>
    </p:extLst>
  </p:cSld>
  <p:clrMapOvr>
    <a:masterClrMapping/>
  </p:clrMapOvr>
</p:sld>
</file>

<file path=ppt/theme/theme1.xml><?xml version="1.0" encoding="utf-8"?>
<a:theme xmlns:a="http://schemas.openxmlformats.org/drawingml/2006/main" name="Unit 2.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DAA</Template>
  <TotalTime>793</TotalTime>
  <Words>797</Words>
  <Application>Microsoft Office PowerPoint</Application>
  <PresentationFormat>On-screen Show (4:3)</PresentationFormat>
  <Paragraphs>114</Paragraphs>
  <Slides>25</Slides>
  <Notes>3</Notes>
  <HiddenSlides>0</HiddenSlides>
  <MMClips>0</MMClips>
  <ScaleCrop>false</ScaleCrop>
  <HeadingPairs>
    <vt:vector size="8" baseType="variant">
      <vt:variant>
        <vt:lpstr>Fonts Used</vt:lpstr>
      </vt:variant>
      <vt:variant>
        <vt:i4>11</vt:i4>
      </vt:variant>
      <vt:variant>
        <vt:lpstr>Theme</vt:lpstr>
      </vt:variant>
      <vt:variant>
        <vt:i4>1</vt:i4>
      </vt:variant>
      <vt:variant>
        <vt:lpstr>Embedded OLE Servers</vt:lpstr>
      </vt:variant>
      <vt:variant>
        <vt:i4>2</vt:i4>
      </vt:variant>
      <vt:variant>
        <vt:lpstr>Slide Titles</vt:lpstr>
      </vt:variant>
      <vt:variant>
        <vt:i4>25</vt:i4>
      </vt:variant>
    </vt:vector>
  </HeadingPairs>
  <TitlesOfParts>
    <vt:vector size="39" baseType="lpstr">
      <vt:lpstr>Arial</vt:lpstr>
      <vt:lpstr>Arial Black</vt:lpstr>
      <vt:lpstr>Calibri</vt:lpstr>
      <vt:lpstr>Calibri Light</vt:lpstr>
      <vt:lpstr>Casper</vt:lpstr>
      <vt:lpstr>Garamond</vt:lpstr>
      <vt:lpstr>Noto Sans Symbols</vt:lpstr>
      <vt:lpstr>Raleway ExtraBold</vt:lpstr>
      <vt:lpstr>Tahoma</vt:lpstr>
      <vt:lpstr>Times New Roman</vt:lpstr>
      <vt:lpstr>Wingdings</vt:lpstr>
      <vt:lpstr>Unit 2.1</vt:lpstr>
      <vt:lpstr>CorelDRAW</vt:lpstr>
      <vt:lpstr>Equation</vt:lpstr>
      <vt:lpstr>PowerPoint Presentation</vt:lpstr>
      <vt:lpstr>Course Objectives</vt:lpstr>
      <vt:lpstr>Course Outcomes</vt:lpstr>
      <vt:lpstr>Table of Contents</vt:lpstr>
      <vt:lpstr>Introduction to  Neural Network Models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Check autoassociative network for input vector [1      1       -1].  1. Form weight vector with no self connection. 2. Test the network with one missing entry.</vt:lpstr>
      <vt:lpstr>Construct an autoassociative network to store vectors [-1   1  1  1]. Test the network with three missing entries. </vt:lpstr>
      <vt:lpstr>Find the weight matrix required to store the vectors [1    1    -1     -1] , [-1      1      1      -1] &amp; [-1     1   -1   1] into W1,W2,W3 resp. Calculate the total weight matrix to store all the vectors and check whether it is able to recognize the same vectors. Let the weight matrix be with no self connection. </vt:lpstr>
      <vt:lpstr>Construct the auto-associative network to store vectors [-1   1  1  1]. Use iterative auto-associative network to test the vector with three missing values.</vt:lpstr>
      <vt:lpstr>PowerPoint Presentation</vt:lpstr>
      <vt:lpstr>PowerPoint Presentation</vt:lpstr>
      <vt:lpstr>PowerPoint Presentation</vt:lpstr>
      <vt:lpstr>PowerPoint Presentation</vt:lpstr>
      <vt:lpstr>References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CHANDIGARH UNIVERSITY</dc:title>
  <dc:creator>admin</dc:creator>
  <cp:lastModifiedBy>MONIKA SINGH</cp:lastModifiedBy>
  <cp:revision>78</cp:revision>
  <dcterms:created xsi:type="dcterms:W3CDTF">2016-12-14T07:42:08Z</dcterms:created>
  <dcterms:modified xsi:type="dcterms:W3CDTF">2022-07-02T16:42:38Z</dcterms:modified>
</cp:coreProperties>
</file>